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  <p:sldMasterId id="2147483932" r:id="rId2"/>
  </p:sldMasterIdLst>
  <p:notesMasterIdLst>
    <p:notesMasterId r:id="rId15"/>
  </p:notesMasterIdLst>
  <p:sldIdLst>
    <p:sldId id="371" r:id="rId3"/>
    <p:sldId id="692" r:id="rId4"/>
    <p:sldId id="693" r:id="rId5"/>
    <p:sldId id="608" r:id="rId6"/>
    <p:sldId id="667" r:id="rId7"/>
    <p:sldId id="704" r:id="rId8"/>
    <p:sldId id="685" r:id="rId9"/>
    <p:sldId id="567" r:id="rId10"/>
    <p:sldId id="702" r:id="rId11"/>
    <p:sldId id="703" r:id="rId12"/>
    <p:sldId id="659" r:id="rId13"/>
    <p:sldId id="681" r:id="rId14"/>
  </p:sldIdLst>
  <p:sldSz cx="12801600" cy="9601200" type="A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5145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0293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65430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0567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75725" algn="l" defTabSz="910293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30855" algn="l" defTabSz="910293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85986" algn="l" defTabSz="910293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41130" algn="l" defTabSz="910293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C9DB7F-1F74-4746-BDDD-AF9DD304D42A}">
          <p14:sldIdLst>
            <p14:sldId id="371"/>
            <p14:sldId id="692"/>
            <p14:sldId id="693"/>
            <p14:sldId id="608"/>
            <p14:sldId id="667"/>
            <p14:sldId id="704"/>
            <p14:sldId id="685"/>
            <p14:sldId id="567"/>
            <p14:sldId id="702"/>
            <p14:sldId id="703"/>
            <p14:sldId id="659"/>
            <p14:sldId id="68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D7D7D7"/>
    <a:srgbClr val="FF9900"/>
    <a:srgbClr val="B2B2B2"/>
    <a:srgbClr val="0066FF"/>
    <a:srgbClr val="FFFFFF"/>
    <a:srgbClr val="808080"/>
    <a:srgbClr val="80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50" autoAdjust="0"/>
    <p:restoredTop sz="99886" autoAdjust="0"/>
  </p:normalViewPr>
  <p:slideViewPr>
    <p:cSldViewPr>
      <p:cViewPr varScale="1">
        <p:scale>
          <a:sx n="78" d="100"/>
          <a:sy n="78" d="100"/>
        </p:scale>
        <p:origin x="-1506" y="-78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A6451-5270-4E4A-9277-D0F9996E6C66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BE88-D4FE-423B-8B44-479CA9B83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3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045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226" algn="l" defTabSz="91045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0453" algn="l" defTabSz="91045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5675" algn="l" defTabSz="91045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0898" algn="l" defTabSz="91045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76139" algn="l" defTabSz="91045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1345" algn="l" defTabSz="91045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86563" algn="l" defTabSz="91045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1790" algn="l" defTabSz="91045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2950"/>
            <a:ext cx="4949825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48646" y="9408983"/>
            <a:ext cx="2944284" cy="495300"/>
          </a:xfrm>
          <a:prstGeom prst="rect">
            <a:avLst/>
          </a:prstGeom>
          <a:noFill/>
        </p:spPr>
        <p:txBody>
          <a:bodyPr lIns="91415" tIns="45706" rIns="91415" bIns="45706" anchor="b"/>
          <a:lstStyle/>
          <a:p>
            <a:pPr algn="r">
              <a:defRPr/>
            </a:pPr>
            <a:fld id="{AE3E1E93-8D8B-480A-8BC1-A9F2ABF87B58}" type="slidenum">
              <a:rPr lang="ru-RU" sz="1200">
                <a:solidFill>
                  <a:prstClr val="black"/>
                </a:solidFill>
              </a:rPr>
              <a:pPr algn="r">
                <a:defRPr/>
              </a:pPr>
              <a:t>1</a:t>
            </a:fld>
            <a:endParaRPr lang="ru-RU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A311F-2E64-4729-861A-1F89DD3FC35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5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7BE88-D4FE-423B-8B44-479CA9B8300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6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9988" y="1238250"/>
            <a:ext cx="4454525" cy="3341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DBAAD372-BB85-4B9C-994E-55053EE61A00}" type="slidenum">
              <a:rPr lang="ru-RU" altLang="ru-RU" sz="1200">
                <a:solidFill>
                  <a:srgbClr val="000000"/>
                </a:solidFill>
                <a:latin typeface="Arial" charset="0"/>
              </a:rPr>
              <a:pPr eaLnBrk="1" hangingPunct="1"/>
              <a:t>4</a:t>
            </a:fld>
            <a:endParaRPr lang="ru-RU" altLang="ru-RU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5" name="Верхний колонтитул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 txBox="1">
            <a:spLocks noGrp="1" noChangeArrowheads="1"/>
          </p:cNvSpPr>
          <p:nvPr/>
        </p:nvSpPr>
        <p:spPr bwMode="auto">
          <a:xfrm>
            <a:off x="3849631" y="9410383"/>
            <a:ext cx="2943269" cy="49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08" tIns="45555" rIns="91108" bIns="45555" anchor="b"/>
          <a:lstStyle/>
          <a:p>
            <a:pPr algn="r" defTabSz="916426"/>
            <a:fld id="{559C5147-234A-47D2-B3FE-F8EF48B7C7D4}" type="slidenum"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pPr algn="r" defTabSz="916426"/>
              <a:t>12</a:t>
            </a:fld>
            <a:endParaRPr lang="ru-RU" altLang="ru-RU" sz="12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4588" cy="3716338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971" y="4705989"/>
            <a:ext cx="5438162" cy="4457381"/>
          </a:xfrm>
          <a:noFill/>
          <a:ln/>
        </p:spPr>
        <p:txBody>
          <a:bodyPr lIns="91108" tIns="45555" rIns="91108" bIns="45555"/>
          <a:lstStyle/>
          <a:p>
            <a:pPr eaLnBrk="1" hangingPunct="1"/>
            <a:r>
              <a:rPr lang="ru-RU" altLang="ru-RU" smtClean="0"/>
              <a:t>Использовать на селекторных совещаниях за неделю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2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22"/>
          <a:lstStyle>
            <a:lvl1pPr marL="0" marR="63819" indent="0" algn="r">
              <a:buNone/>
              <a:defRPr>
                <a:solidFill>
                  <a:schemeClr val="tx1"/>
                </a:solidFill>
              </a:defRPr>
            </a:lvl1pPr>
            <a:lvl2pPr marL="638165" indent="0" algn="ctr">
              <a:buNone/>
            </a:lvl2pPr>
            <a:lvl3pPr marL="1276316" indent="0" algn="ctr">
              <a:buNone/>
            </a:lvl3pPr>
            <a:lvl4pPr marL="1914470" indent="0" algn="ctr">
              <a:buNone/>
            </a:lvl4pPr>
            <a:lvl5pPr marL="2552624" indent="0" algn="ctr">
              <a:buNone/>
            </a:lvl5pPr>
            <a:lvl6pPr marL="3190786" indent="0" algn="ctr">
              <a:buNone/>
            </a:lvl6pPr>
            <a:lvl7pPr marL="3828949" indent="0" algn="ctr">
              <a:buNone/>
            </a:lvl7pPr>
            <a:lvl8pPr marL="4467103" indent="0" algn="ctr">
              <a:buNone/>
            </a:lvl8pPr>
            <a:lvl9pPr marL="5105254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37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6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9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0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04"/>
          <a:lstStyle>
            <a:lvl1pPr marL="0" marR="63780" indent="0" algn="r">
              <a:buNone/>
              <a:defRPr>
                <a:solidFill>
                  <a:schemeClr val="tx1"/>
                </a:solidFill>
              </a:defRPr>
            </a:lvl1pPr>
            <a:lvl2pPr marL="637781" indent="0" algn="ctr">
              <a:buNone/>
            </a:lvl2pPr>
            <a:lvl3pPr marL="1275544" indent="0" algn="ctr">
              <a:buNone/>
            </a:lvl3pPr>
            <a:lvl4pPr marL="1913311" indent="0" algn="ctr">
              <a:buNone/>
            </a:lvl4pPr>
            <a:lvl5pPr marL="2551078" indent="0" algn="ctr">
              <a:buNone/>
            </a:lvl5pPr>
            <a:lvl6pPr marL="3188854" indent="0" algn="ctr">
              <a:buNone/>
            </a:lvl6pPr>
            <a:lvl7pPr marL="3826633" indent="0" algn="ctr">
              <a:buNone/>
            </a:lvl7pPr>
            <a:lvl8pPr marL="4464403" indent="0" algn="ctr">
              <a:buNone/>
            </a:lvl8pPr>
            <a:lvl9pPr marL="5102169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55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780" rIns="63780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5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78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780" tIns="0" rIns="63780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6"/>
            <a:ext cx="5658486" cy="916780"/>
          </a:xfrm>
        </p:spPr>
        <p:txBody>
          <a:bodyPr lIns="63780" tIns="0" rIns="63780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78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17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37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5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04" rIns="25504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8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3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55" tIns="63780" rIns="127555" bIns="6378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55" tIns="63780" rIns="127555" bIns="6378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780" tIns="63780" rIns="63780" bIns="63780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283" rIns="63780" bIns="63780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4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55" tIns="63780" rIns="127555" bIns="6378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23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55" tIns="63780" rIns="127555" bIns="6378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04958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8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7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19" rIns="63819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4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19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19" tIns="0" rIns="63819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819" tIns="0" rIns="63819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0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19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2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0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22" rIns="25522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9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32" tIns="63819" rIns="127632" bIns="63819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32" tIns="63819" rIns="127632" bIns="63819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19" tIns="63819" rIns="63819" bIns="63819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338" rIns="63819" bIns="63819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32" tIns="63819" rIns="127632" bIns="638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08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32" tIns="63819" rIns="127632" bIns="638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35293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32" tIns="63819" rIns="127632" bIns="638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32" tIns="63819" rIns="127632" bIns="638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19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632" tIns="63819" rIns="127632" bIns="63819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7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899" indent="-382899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3420" indent="-344604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6316" indent="-344604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9206" indent="-29355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099" indent="-29355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4995" indent="-29355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0256" indent="-25526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3152" indent="-255266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6052" indent="-25526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1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63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44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26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07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8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71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52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55" tIns="63780" rIns="127555" bIns="6378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55" tIns="63780" rIns="127555" bIns="6378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78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555" tIns="63780" rIns="127555" bIns="6378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4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12/11/2020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4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4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6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669" indent="-382669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2882" indent="-34439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5544" indent="-34439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8202" indent="-29338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863" indent="-29338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3526" indent="-29338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78633" indent="-25511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1297" indent="-255112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3966" indent="-25511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77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55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33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10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8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66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44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21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86208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46837" indent="-287236" defTabSz="1286208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48972" indent="-229795" defTabSz="1286208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8577" indent="-229795" defTabSz="1286208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068150" indent="-229795" defTabSz="1286208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527749" indent="-229795" defTabSz="128620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2987318" indent="-229795" defTabSz="128620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446916" indent="-229795" defTabSz="128620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3906506" indent="-229795" defTabSz="128620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2B167E-3339-46A1-8B18-AA778AC1E89F}" type="slidenum">
              <a:rPr lang="en-US" sz="1700">
                <a:solidFill>
                  <a:srgbClr val="D1EAEE"/>
                </a:solidFill>
                <a:latin typeface="Constantia" pitchFamily="18" charset="0"/>
              </a:rPr>
              <a:pPr eaLnBrk="1" hangingPunct="1"/>
              <a:t>1</a:t>
            </a:fld>
            <a:endParaRPr lang="en-US" sz="1700" dirty="0">
              <a:solidFill>
                <a:srgbClr val="D1EAEE"/>
              </a:solidFill>
              <a:latin typeface="Constantia" pitchFamily="18" charset="0"/>
            </a:endParaRPr>
          </a:p>
        </p:txBody>
      </p:sp>
      <p:sp>
        <p:nvSpPr>
          <p:cNvPr id="9219" name="Прямоугольник 15"/>
          <p:cNvSpPr>
            <a:spLocks noChangeArrowheads="1"/>
          </p:cNvSpPr>
          <p:nvPr/>
        </p:nvSpPr>
        <p:spPr bwMode="auto">
          <a:xfrm>
            <a:off x="0" y="200032"/>
            <a:ext cx="12801600" cy="100012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689" tIns="64346" rIns="128689" bIns="64346" anchor="ctr"/>
          <a:lstStyle/>
          <a:p>
            <a:pPr algn="ctr" defTabSz="1286208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0" name="Прямоугольник 16"/>
          <p:cNvSpPr>
            <a:spLocks noChangeArrowheads="1"/>
          </p:cNvSpPr>
          <p:nvPr/>
        </p:nvSpPr>
        <p:spPr bwMode="auto">
          <a:xfrm>
            <a:off x="0" y="400055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689" tIns="64346" rIns="128689" bIns="64346" anchor="ctr"/>
          <a:lstStyle/>
          <a:p>
            <a:pPr algn="ctr" defTabSz="1286208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1" name="Прямоугольник 17"/>
          <p:cNvSpPr>
            <a:spLocks noChangeArrowheads="1"/>
          </p:cNvSpPr>
          <p:nvPr/>
        </p:nvSpPr>
        <p:spPr bwMode="auto">
          <a:xfrm>
            <a:off x="0" y="300046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689" tIns="64346" rIns="128689" bIns="64346" anchor="ctr"/>
          <a:lstStyle/>
          <a:p>
            <a:pPr algn="ctr" defTabSz="1286208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2" name="Прямоугольник 18"/>
          <p:cNvSpPr>
            <a:spLocks noChangeArrowheads="1"/>
          </p:cNvSpPr>
          <p:nvPr/>
        </p:nvSpPr>
        <p:spPr bwMode="auto">
          <a:xfrm>
            <a:off x="0" y="9301173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689" tIns="64346" rIns="128689" bIns="64346" anchor="ctr"/>
          <a:lstStyle/>
          <a:p>
            <a:pPr algn="ctr" defTabSz="1286208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3" name="Прямоугольник 19"/>
          <p:cNvSpPr>
            <a:spLocks noChangeArrowheads="1"/>
          </p:cNvSpPr>
          <p:nvPr/>
        </p:nvSpPr>
        <p:spPr bwMode="auto">
          <a:xfrm>
            <a:off x="0" y="9201159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689" tIns="64346" rIns="128689" bIns="64346" anchor="ctr"/>
          <a:lstStyle/>
          <a:p>
            <a:pPr algn="ctr" defTabSz="1286208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4" name="Прямоугольник 20"/>
          <p:cNvSpPr>
            <a:spLocks noChangeArrowheads="1"/>
          </p:cNvSpPr>
          <p:nvPr/>
        </p:nvSpPr>
        <p:spPr bwMode="auto">
          <a:xfrm>
            <a:off x="0" y="9101146"/>
            <a:ext cx="12801600" cy="100012"/>
          </a:xfrm>
          <a:prstGeom prst="rect">
            <a:avLst/>
          </a:prstGeom>
          <a:solidFill>
            <a:srgbClr val="00B05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689" tIns="64346" rIns="128689" bIns="64346" anchor="ctr"/>
          <a:lstStyle/>
          <a:p>
            <a:pPr algn="ctr" defTabSz="1286208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8977" name="Rectangle 65"/>
          <p:cNvSpPr>
            <a:spLocks noChangeArrowheads="1"/>
          </p:cNvSpPr>
          <p:nvPr/>
        </p:nvSpPr>
        <p:spPr bwMode="auto">
          <a:xfrm>
            <a:off x="0" y="3206965"/>
            <a:ext cx="12801600" cy="151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689" tIns="64346" rIns="128689" bIns="64346">
            <a:spAutoFit/>
          </a:bodyPr>
          <a:lstStyle/>
          <a:p>
            <a:pPr algn="ctr" defTabSz="1286208"/>
            <a:r>
              <a:rPr lang="ru-RU" sz="3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МОДЕЛЬ РАЗВИТИЯ ОБСТАНОВКИ</a:t>
            </a:r>
          </a:p>
          <a:p>
            <a:pPr algn="ctr" defTabSz="1286208"/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на  территории Республики Татарстан на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12 </a:t>
            </a:r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декабря 2020 года</a:t>
            </a:r>
          </a:p>
          <a:p>
            <a:pPr algn="ctr" defTabSz="1286208"/>
            <a:endParaRPr lang="ru-RU" sz="14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6208"/>
            <a:endParaRPr lang="ru-RU" sz="2000" b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</p:txBody>
      </p:sp>
      <p:sp>
        <p:nvSpPr>
          <p:cNvPr id="19" name="Прямоугольник 29"/>
          <p:cNvSpPr>
            <a:spLocks noChangeArrowheads="1"/>
          </p:cNvSpPr>
          <p:nvPr/>
        </p:nvSpPr>
        <p:spPr bwMode="auto">
          <a:xfrm>
            <a:off x="54" y="536971"/>
            <a:ext cx="12781965" cy="83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689" tIns="64346" rIns="128689" bIns="64346">
            <a:spAutoFit/>
          </a:bodyPr>
          <a:lstStyle/>
          <a:p>
            <a:pPr algn="ctr" defTabSz="1286208">
              <a:defRPr/>
            </a:pPr>
            <a:r>
              <a:rPr lang="ru-RU" sz="2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ЦУКС </a:t>
            </a: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ГЛАВНОГО  УПРАВЛЕНИЯ  МЧС  РОССИИ  </a:t>
            </a:r>
          </a:p>
          <a:p>
            <a:pPr algn="ctr" defTabSz="1286208">
              <a:defRPr/>
            </a:pP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ПО  РЕСПУБЛИКЕ  ТАТАРСТАН</a:t>
            </a: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93058" y="62527"/>
            <a:ext cx="1189636" cy="1216803"/>
            <a:chOff x="1968" y="192"/>
            <a:chExt cx="1536" cy="1488"/>
          </a:xfrm>
          <a:effectLst>
            <a:outerShdw blurRad="50800" dist="50800" dir="5400000" algn="ctr" rotWithShape="0">
              <a:srgbClr val="000000"/>
            </a:outerShdw>
          </a:effectLst>
        </p:grpSpPr>
        <p:grpSp>
          <p:nvGrpSpPr>
            <p:cNvPr id="24" name="Group 3"/>
            <p:cNvGrpSpPr>
              <a:grpSpLocks/>
            </p:cNvGrpSpPr>
            <p:nvPr/>
          </p:nvGrpSpPr>
          <p:grpSpPr bwMode="auto">
            <a:xfrm>
              <a:off x="1968" y="192"/>
              <a:ext cx="1536" cy="1488"/>
              <a:chOff x="3368" y="2194"/>
              <a:chExt cx="4914" cy="4346"/>
            </a:xfrm>
          </p:grpSpPr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 rot="-2670806">
                <a:off x="4070" y="2618"/>
                <a:ext cx="3510" cy="3392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368" y="2194"/>
                <a:ext cx="4914" cy="4346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496" y="672"/>
              <a:ext cx="480" cy="480"/>
              <a:chOff x="8828" y="3254"/>
              <a:chExt cx="780" cy="742"/>
            </a:xfrm>
          </p:grpSpPr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8828" y="3254"/>
                <a:ext cx="780" cy="742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AutoShape 8"/>
              <p:cNvSpPr>
                <a:spLocks noChangeArrowheads="1"/>
              </p:cNvSpPr>
              <p:nvPr/>
            </p:nvSpPr>
            <p:spPr bwMode="auto">
              <a:xfrm>
                <a:off x="8906" y="3254"/>
                <a:ext cx="624" cy="5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1305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" y="-35560"/>
            <a:ext cx="12837160" cy="967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solidFill>
            <a:srgbClr val="204D84"/>
          </a:solidFill>
          <a:ln w="9525" algn="ctr">
            <a:solidFill>
              <a:srgbClr val="0070C0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2" tIns="45655" rIns="91302" bIns="45655" anchor="ctr"/>
          <a:lstStyle>
            <a:defPPr>
              <a:defRPr lang="ru-RU"/>
            </a:defPPr>
            <a:lvl1pPr algn="ctr" defTabSz="582601">
              <a:defRPr sz="1200">
                <a:solidFill>
                  <a:prstClr val="white"/>
                </a:solidFill>
                <a:latin typeface="Arial" pitchFamily="34" charset="0"/>
                <a:ea typeface="Tahoma" pitchFamily="34" charset="0"/>
                <a:cs typeface="Arial" pitchFamily="34" charset="0"/>
              </a:defRPr>
            </a:lvl1pPr>
          </a:lstStyle>
          <a:p>
            <a:endParaRPr lang="ru-RU" sz="2200" dirty="0"/>
          </a:p>
        </p:txBody>
      </p:sp>
      <p:sp>
        <p:nvSpPr>
          <p:cNvPr id="135" name="Заголовок 1"/>
          <p:cNvSpPr txBox="1">
            <a:spLocks/>
          </p:cNvSpPr>
          <p:nvPr/>
        </p:nvSpPr>
        <p:spPr>
          <a:xfrm>
            <a:off x="0" y="-76201"/>
            <a:ext cx="12813324" cy="914401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68" tIns="32577" rIns="65168" bIns="32577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ОБСТАНОВКИ</a:t>
            </a:r>
          </a:p>
          <a:p>
            <a:r>
              <a:rPr lang="ru-RU" altLang="ru-RU" dirty="0" smtClean="0"/>
              <a:t>(</a:t>
            </a:r>
            <a:r>
              <a:rPr lang="ru-RU" dirty="0"/>
              <a:t>ПРЕДУПРЕЖДЕНИЕ ОБ УХУДШЕНИИ ПОГОДНЫХ УСЛОВИЙ</a:t>
            </a:r>
            <a:r>
              <a:rPr lang="ru-RU" altLang="ru-RU" dirty="0" smtClean="0"/>
              <a:t>) </a:t>
            </a:r>
            <a:endParaRPr lang="ru-RU" dirty="0"/>
          </a:p>
        </p:txBody>
      </p:sp>
      <p:pic>
        <p:nvPicPr>
          <p:cNvPr id="2050" name="Picture 2" descr="X:\15. ЦУКС\12. ОДС\13. Общая\2020\12. декабрь\10.12.2020 Салахов А.Ф\АРМ-9\ИНСТАГР ГУ МЧС России по Татарстану (@mchstatarstan) • Фото и видео в Instagram_files\130283590_220386072822814_809971583028621173_n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12039600" cy="8305800"/>
          </a:xfrm>
          <a:prstGeom prst="rect">
            <a:avLst/>
          </a:prstGeom>
          <a:noFill/>
          <a:ln w="317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39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30" tIns="32555" rIns="65130" bIns="32555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ОБСТАНОВКИ</a:t>
            </a:r>
          </a:p>
          <a:p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(ЧС, ПРОИСШЕСТВИЯ, СВЯЗАННЫЕ СО </a:t>
            </a:r>
            <a:r>
              <a:rPr lang="ru-RU" altLang="ru-RU" dirty="0" smtClean="0">
                <a:solidFill>
                  <a:srgbClr val="000000"/>
                </a:solidFill>
              </a:rPr>
              <a:t>ВЗРЫВАМИ БЫТОВОГО ГАЗА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) 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37" tIns="45626" rIns="91237" bIns="4562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35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219201"/>
            <a:ext cx="12047162" cy="81534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44" name="Полилиния 243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7" name="Полилиния 246"/>
          <p:cNvSpPr/>
          <p:nvPr/>
        </p:nvSpPr>
        <p:spPr>
          <a:xfrm>
            <a:off x="6845284" y="4323983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8" name="Полилиния 2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1152237" y="4832850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2" name="Полилиния 251"/>
          <p:cNvSpPr/>
          <p:nvPr/>
        </p:nvSpPr>
        <p:spPr>
          <a:xfrm>
            <a:off x="5685382" y="2412165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3" name="Полилиния 252"/>
          <p:cNvSpPr/>
          <p:nvPr/>
        </p:nvSpPr>
        <p:spPr>
          <a:xfrm>
            <a:off x="8240545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5040727" y="3474067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5" name="Полилиния 254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6" name="Полилиния 255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1" name="Полилиния 260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2" name="Полилиния 261"/>
          <p:cNvSpPr/>
          <p:nvPr/>
        </p:nvSpPr>
        <p:spPr>
          <a:xfrm>
            <a:off x="7937212" y="4906263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4" name="Полилиния 263"/>
          <p:cNvSpPr/>
          <p:nvPr/>
        </p:nvSpPr>
        <p:spPr>
          <a:xfrm>
            <a:off x="5341665" y="2890698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5" name="Полилиния 264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6" name="Полилиния 265"/>
          <p:cNvSpPr/>
          <p:nvPr/>
        </p:nvSpPr>
        <p:spPr>
          <a:xfrm>
            <a:off x="2504982" y="4065754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8" name="Полилиния 267"/>
          <p:cNvSpPr/>
          <p:nvPr/>
        </p:nvSpPr>
        <p:spPr>
          <a:xfrm>
            <a:off x="3837006" y="3735246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9440373" y="2062024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6017481" y="2820968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8264082" y="3456406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5013722" y="375618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1881299" y="3569690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8318512" y="5168421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5973300" y="6568281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4293051" y="3934554"/>
            <a:ext cx="94969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299" name="Полилиния 298"/>
          <p:cNvSpPr/>
          <p:nvPr/>
        </p:nvSpPr>
        <p:spPr>
          <a:xfrm>
            <a:off x="5576483" y="5011568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0" name="Полилиния 299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1" name="Полилиния 300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5685439" y="5211625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3" name="Прямоугольник 302"/>
          <p:cNvSpPr/>
          <p:nvPr/>
        </p:nvSpPr>
        <p:spPr>
          <a:xfrm>
            <a:off x="4629969" y="540772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304" name="Прямоугольник 303"/>
          <p:cNvSpPr/>
          <p:nvPr/>
        </p:nvSpPr>
        <p:spPr>
          <a:xfrm>
            <a:off x="4965107" y="4510339"/>
            <a:ext cx="1650278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305" name="Полилиния 304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6" name="Прямоугольник 305"/>
          <p:cNvSpPr/>
          <p:nvPr/>
        </p:nvSpPr>
        <p:spPr>
          <a:xfrm>
            <a:off x="9022027" y="5388508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07" name="Полилиния 306"/>
          <p:cNvSpPr/>
          <p:nvPr/>
        </p:nvSpPr>
        <p:spPr>
          <a:xfrm>
            <a:off x="7528951" y="3623852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8" name="Прямоугольник 307"/>
          <p:cNvSpPr/>
          <p:nvPr/>
        </p:nvSpPr>
        <p:spPr>
          <a:xfrm>
            <a:off x="7630132" y="3754848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09" name="Полилиния 308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6615408" y="4143053"/>
            <a:ext cx="98905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1" name="Полилиния 310"/>
          <p:cNvSpPr/>
          <p:nvPr/>
        </p:nvSpPr>
        <p:spPr>
          <a:xfrm>
            <a:off x="7508513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8191597" y="6346997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3" name="Полилиния 312"/>
          <p:cNvSpPr/>
          <p:nvPr/>
        </p:nvSpPr>
        <p:spPr>
          <a:xfrm>
            <a:off x="9670245" y="5810312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9838162" y="6174069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6549006" y="5980598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7" name="Полилиния 316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8" name="Полилиния 317"/>
          <p:cNvSpPr/>
          <p:nvPr/>
        </p:nvSpPr>
        <p:spPr>
          <a:xfrm>
            <a:off x="9956629" y="4936772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9" name="Полилиния 318"/>
          <p:cNvSpPr/>
          <p:nvPr/>
        </p:nvSpPr>
        <p:spPr>
          <a:xfrm>
            <a:off x="10320117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0" name="Полилиния 319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1" name="Полилиния 320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2" name="Прямоугольник 321"/>
          <p:cNvSpPr/>
          <p:nvPr/>
        </p:nvSpPr>
        <p:spPr>
          <a:xfrm>
            <a:off x="10951592" y="397029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9811347" y="420185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0291103" y="5110812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25" name="Прямоугольник 324"/>
          <p:cNvSpPr/>
          <p:nvPr/>
        </p:nvSpPr>
        <p:spPr>
          <a:xfrm>
            <a:off x="10481939" y="7123278"/>
            <a:ext cx="67166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26" name="Прямоугольник 325"/>
          <p:cNvSpPr/>
          <p:nvPr/>
        </p:nvSpPr>
        <p:spPr>
          <a:xfrm>
            <a:off x="3690314" y="6116882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27" name="Полилиния 326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328" name="Полилиния 327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329" name="Полилиния 328"/>
          <p:cNvSpPr/>
          <p:nvPr/>
        </p:nvSpPr>
        <p:spPr>
          <a:xfrm>
            <a:off x="4369840" y="6231405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4458557" y="6487159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331" name="Полилиния 330"/>
          <p:cNvSpPr/>
          <p:nvPr/>
        </p:nvSpPr>
        <p:spPr>
          <a:xfrm>
            <a:off x="6869756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2" name="Полилиния 331"/>
          <p:cNvSpPr/>
          <p:nvPr/>
        </p:nvSpPr>
        <p:spPr>
          <a:xfrm>
            <a:off x="8007084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3" name="Полилиния 332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9523497" y="7344911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35" name="Полилиния 334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6" name="Прямоугольник 335"/>
          <p:cNvSpPr/>
          <p:nvPr/>
        </p:nvSpPr>
        <p:spPr>
          <a:xfrm>
            <a:off x="3083549" y="3094549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37" name="Полилиния 336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8" name="Прямоугольник 337"/>
          <p:cNvSpPr/>
          <p:nvPr/>
        </p:nvSpPr>
        <p:spPr>
          <a:xfrm>
            <a:off x="2267962" y="5393750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39" name="Полилиния 338"/>
          <p:cNvSpPr/>
          <p:nvPr/>
        </p:nvSpPr>
        <p:spPr>
          <a:xfrm>
            <a:off x="1325534" y="5792949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1467931" y="606744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1" name="Полилиния 340"/>
          <p:cNvSpPr/>
          <p:nvPr/>
        </p:nvSpPr>
        <p:spPr>
          <a:xfrm>
            <a:off x="3433066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3745994" y="4745223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3" name="Полилиния 342"/>
          <p:cNvSpPr/>
          <p:nvPr/>
        </p:nvSpPr>
        <p:spPr>
          <a:xfrm>
            <a:off x="3184269" y="3793904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8" tIns="45673" rIns="91338" bIns="45673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4" name="Прямоугольник 343"/>
          <p:cNvSpPr/>
          <p:nvPr/>
        </p:nvSpPr>
        <p:spPr>
          <a:xfrm>
            <a:off x="3301034" y="3765389"/>
            <a:ext cx="77125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45" name="Прямоугольник 344"/>
          <p:cNvSpPr/>
          <p:nvPr/>
        </p:nvSpPr>
        <p:spPr>
          <a:xfrm>
            <a:off x="509949" y="6886331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4953657" y="1672058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59" tIns="45637" rIns="91259" bIns="45637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5161880" y="2087848"/>
            <a:ext cx="8739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7084846" y="6915675"/>
            <a:ext cx="115141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49" name="Прямоугольник 348"/>
          <p:cNvSpPr/>
          <p:nvPr/>
        </p:nvSpPr>
        <p:spPr>
          <a:xfrm>
            <a:off x="7516885" y="4780587"/>
            <a:ext cx="142464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4248533" y="8131314"/>
            <a:ext cx="10332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3620445" y="2483255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679595" y="4960773"/>
            <a:ext cx="17914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8625185" y="3935484"/>
            <a:ext cx="191903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2777705" y="4440479"/>
            <a:ext cx="14704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5350135" y="7200556"/>
            <a:ext cx="95966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8157175" y="7287418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4551242" y="2682945"/>
            <a:ext cx="6348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3001127" y="5704363"/>
            <a:ext cx="164682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360" name="Группа 359"/>
          <p:cNvGrpSpPr/>
          <p:nvPr/>
        </p:nvGrpSpPr>
        <p:grpSpPr>
          <a:xfrm>
            <a:off x="457224" y="8169795"/>
            <a:ext cx="5841655" cy="1086491"/>
            <a:chOff x="793779" y="8233439"/>
            <a:chExt cx="4921221" cy="1361801"/>
          </a:xfrm>
        </p:grpSpPr>
        <p:sp>
          <p:nvSpPr>
            <p:cNvPr id="361" name="Прямоугольник 360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62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363" name="Прямоугольник 362"/>
          <p:cNvSpPr/>
          <p:nvPr/>
        </p:nvSpPr>
        <p:spPr>
          <a:xfrm>
            <a:off x="1087467" y="8561459"/>
            <a:ext cx="5222332" cy="738343"/>
          </a:xfrm>
          <a:prstGeom prst="rect">
            <a:avLst/>
          </a:prstGeom>
        </p:spPr>
        <p:txBody>
          <a:bodyPr wrap="square" lIns="91099" tIns="45561" rIns="91099" bIns="45561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по происшествиям, связанных со взрывами бытового газа в 2020 г.</a:t>
            </a:r>
          </a:p>
          <a:p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65" name="Овал 364"/>
          <p:cNvSpPr>
            <a:spLocks noChangeAspect="1"/>
          </p:cNvSpPr>
          <p:nvPr/>
        </p:nvSpPr>
        <p:spPr>
          <a:xfrm>
            <a:off x="515546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3" name="Овал 382"/>
          <p:cNvSpPr>
            <a:spLocks noChangeAspect="1"/>
          </p:cNvSpPr>
          <p:nvPr/>
        </p:nvSpPr>
        <p:spPr>
          <a:xfrm>
            <a:off x="7829943" y="5029225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0" name="Прямоугольник 389"/>
          <p:cNvSpPr/>
          <p:nvPr/>
        </p:nvSpPr>
        <p:spPr>
          <a:xfrm>
            <a:off x="2590801" y="6256129"/>
            <a:ext cx="81271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11" name="Прямоугольник 410"/>
          <p:cNvSpPr/>
          <p:nvPr/>
        </p:nvSpPr>
        <p:spPr>
          <a:xfrm>
            <a:off x="10439400" y="8166587"/>
            <a:ext cx="67166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416" name="Овал 415"/>
          <p:cNvSpPr>
            <a:spLocks noChangeAspect="1"/>
          </p:cNvSpPr>
          <p:nvPr/>
        </p:nvSpPr>
        <p:spPr>
          <a:xfrm>
            <a:off x="3429002" y="3992816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8" name="Овал 417"/>
          <p:cNvSpPr>
            <a:spLocks noChangeAspect="1"/>
          </p:cNvSpPr>
          <p:nvPr/>
        </p:nvSpPr>
        <p:spPr>
          <a:xfrm>
            <a:off x="10533974" y="853442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8106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/>
      <p:bldP spid="383" grpId="0" animBg="1"/>
      <p:bldP spid="416" grpId="0" animBg="1"/>
      <p:bldP spid="4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3"/>
          <p:cNvSpPr>
            <a:spLocks noChangeArrowheads="1"/>
          </p:cNvSpPr>
          <p:nvPr/>
        </p:nvSpPr>
        <p:spPr bwMode="auto">
          <a:xfrm>
            <a:off x="-609" y="-5498"/>
            <a:ext cx="12802215" cy="8437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/>
        </p:spPr>
        <p:txBody>
          <a:bodyPr lIns="65130" tIns="32555" rIns="65130" bIns="32555" anchor="ctr"/>
          <a:lstStyle/>
          <a:p>
            <a:pPr algn="ctr" defTabSz="1276813">
              <a:lnSpc>
                <a:spcPct val="80000"/>
              </a:lnSpc>
            </a:pPr>
            <a:r>
              <a:rPr lang="ru-RU" sz="2000" b="1" dirty="0">
                <a:solidFill>
                  <a:srgbClr val="000000"/>
                </a:solidFill>
                <a:cs typeface="Times New Roman" pitchFamily="18" charset="0"/>
              </a:rPr>
              <a:t>МОБИЛЬНОЕ ПРИЛОЖЕНИЕ «МЧС РОССИИ»</a:t>
            </a:r>
          </a:p>
        </p:txBody>
      </p:sp>
      <p:pic>
        <p:nvPicPr>
          <p:cNvPr id="1030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3" y="1371605"/>
            <a:ext cx="7909801" cy="7778562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"/>
          <a:stretch/>
        </p:blipFill>
        <p:spPr bwMode="auto">
          <a:xfrm>
            <a:off x="8534402" y="1371607"/>
            <a:ext cx="4022229" cy="7778562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200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14"/>
            <a:ext cx="12801600" cy="87829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37" tIns="32614" rIns="65237" bIns="32614" anchor="ctr"/>
          <a:lstStyle/>
          <a:p>
            <a:pPr algn="ctr" defTabSz="1276769">
              <a:lnSpc>
                <a:spcPct val="80000"/>
              </a:lnSpc>
            </a:pPr>
            <a:r>
              <a:rPr lang="ru-RU" altLang="ru-RU" sz="2000" b="1" dirty="0">
                <a:solidFill>
                  <a:srgbClr val="000000"/>
                </a:solidFill>
                <a:cs typeface="Times New Roman" pitchFamily="18" charset="0"/>
              </a:rPr>
              <a:t>ЕЖЕДНЕВНЫЙ  ОПЕРАТИВНЫЙ  ПРОГНОЗ  ВОЗНИКНОВЕНИЯ  ЧРЕЗВЫЧАЙНЫХ  СИТУАЦИЙ</a:t>
            </a:r>
          </a:p>
          <a:p>
            <a:pPr algn="ctr" defTabSz="1276769">
              <a:lnSpc>
                <a:spcPct val="80000"/>
              </a:lnSpc>
            </a:pPr>
            <a:r>
              <a:rPr lang="ru-RU" altLang="ru-RU" sz="2000" b="1" dirty="0">
                <a:solidFill>
                  <a:srgbClr val="000000"/>
                </a:solidFill>
                <a:cs typeface="Times New Roman" pitchFamily="18" charset="0"/>
              </a:rPr>
              <a:t>(ПРЕДУПРЕЖДЕНИЕ ОБ УХУДШЕНИИ ПОГОДНЫХ УСЛОВИЙ)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696" t="8070" r="17618" b="83209"/>
          <a:stretch>
            <a:fillRect/>
          </a:stretch>
        </p:blipFill>
        <p:spPr bwMode="auto">
          <a:xfrm>
            <a:off x="352130" y="1070589"/>
            <a:ext cx="12266278" cy="604867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9" name="Rectangle 58"/>
          <p:cNvSpPr>
            <a:spLocks noChangeArrowheads="1"/>
          </p:cNvSpPr>
          <p:nvPr/>
        </p:nvSpPr>
        <p:spPr bwMode="auto">
          <a:xfrm>
            <a:off x="352129" y="1828800"/>
            <a:ext cx="12266279" cy="358140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lIns="104459" tIns="52197" rIns="104459" bIns="52197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615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231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68472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462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0782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36941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193100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49255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Штормовое предупреждение </a:t>
            </a: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об опасном  метеорологическом явлении</a:t>
            </a: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на территории Республики Татарстан </a:t>
            </a:r>
          </a:p>
          <a:p>
            <a:pPr indent="450772" algn="just"/>
            <a:r>
              <a:rPr lang="ru-RU" sz="2800" dirty="0">
                <a:solidFill>
                  <a:srgbClr val="000000"/>
                </a:solidFill>
              </a:rPr>
              <a:t>На территории Республики Татарстан местами с 3 по 10 декабря 2020 года наблюдается аномально-холодная погода со среднесуточными температурами воздуха на 9-17° ниже климатической нормы, с минимальными температурами до -20..-25°, в отдельных районах до </a:t>
            </a:r>
            <a:r>
              <a:rPr lang="ru-RU" sz="2800" dirty="0" smtClean="0">
                <a:solidFill>
                  <a:srgbClr val="000000"/>
                </a:solidFill>
              </a:rPr>
              <a:t>-</a:t>
            </a:r>
            <a:r>
              <a:rPr lang="ru-RU" sz="2800" dirty="0">
                <a:solidFill>
                  <a:srgbClr val="000000"/>
                </a:solidFill>
              </a:rPr>
              <a:t>28°. Аномально-холодная погода в республике сохранится по 14 декабря  2020 года.  </a:t>
            </a:r>
          </a:p>
          <a:p>
            <a:pPr algn="just"/>
            <a:endParaRPr lang="ru-RU" sz="2800" dirty="0">
              <a:solidFill>
                <a:srgbClr val="FF0000"/>
              </a:solidFill>
            </a:endParaRPr>
          </a:p>
          <a:p>
            <a:pPr algn="just"/>
            <a:endParaRPr lang="ru-RU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2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рямоугольник 144"/>
          <p:cNvSpPr/>
          <p:nvPr/>
        </p:nvSpPr>
        <p:spPr>
          <a:xfrm>
            <a:off x="3784234" y="4644002"/>
            <a:ext cx="94969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01" y="1024460"/>
            <a:ext cx="12058649" cy="8162926"/>
          </a:xfrm>
          <a:prstGeom prst="rect">
            <a:avLst/>
          </a:pr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" name="Полилиния 137"/>
          <p:cNvSpPr/>
          <p:nvPr/>
        </p:nvSpPr>
        <p:spPr>
          <a:xfrm>
            <a:off x="8381351" y="376576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39" name="Полилиния 138"/>
          <p:cNvSpPr/>
          <p:nvPr/>
        </p:nvSpPr>
        <p:spPr>
          <a:xfrm>
            <a:off x="6854571" y="4257504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40" name="Полилиния 139"/>
          <p:cNvSpPr/>
          <p:nvPr/>
        </p:nvSpPr>
        <p:spPr>
          <a:xfrm>
            <a:off x="9413627" y="2012367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41" name="Полилиния 140"/>
          <p:cNvSpPr/>
          <p:nvPr/>
        </p:nvSpPr>
        <p:spPr>
          <a:xfrm>
            <a:off x="1161525" y="4766368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42" name="Полилиния 141"/>
          <p:cNvSpPr/>
          <p:nvPr/>
        </p:nvSpPr>
        <p:spPr>
          <a:xfrm>
            <a:off x="5694707" y="2345684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43" name="Полилиния 142"/>
          <p:cNvSpPr/>
          <p:nvPr/>
        </p:nvSpPr>
        <p:spPr>
          <a:xfrm>
            <a:off x="8249833" y="3209362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44" name="Полилиния 143"/>
          <p:cNvSpPr/>
          <p:nvPr/>
        </p:nvSpPr>
        <p:spPr>
          <a:xfrm>
            <a:off x="5050051" y="3407588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4291206" y="1987829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1793033" y="3294325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6531388" y="5556531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10692002" y="3727090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7946536" y="4839784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5934840" y="6138489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5350990" y="2824219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3734868" y="2153872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2514309" y="3999275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3887957" y="3668766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6270411" y="2753365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5023047" y="3720500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4639258" y="3043501"/>
            <a:ext cx="6348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8285413" y="5171195"/>
            <a:ext cx="67166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4100368" y="3934474"/>
            <a:ext cx="94969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69" name="Полилиния 168"/>
          <p:cNvSpPr/>
          <p:nvPr/>
        </p:nvSpPr>
        <p:spPr>
          <a:xfrm>
            <a:off x="5585808" y="4945086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70" name="Полилиния 169"/>
          <p:cNvSpPr/>
          <p:nvPr/>
        </p:nvSpPr>
        <p:spPr>
          <a:xfrm>
            <a:off x="4377203" y="5144260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71" name="Полилиния 170"/>
          <p:cNvSpPr/>
          <p:nvPr/>
        </p:nvSpPr>
        <p:spPr>
          <a:xfrm>
            <a:off x="2921746" y="4840375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657275" y="4085591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6108097" y="5264978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4927107" y="4673695"/>
            <a:ext cx="134332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Слобода</a:t>
            </a:r>
          </a:p>
        </p:txBody>
      </p:sp>
      <p:sp>
        <p:nvSpPr>
          <p:cNvPr id="176" name="Полилиния 175"/>
          <p:cNvSpPr/>
          <p:nvPr/>
        </p:nvSpPr>
        <p:spPr>
          <a:xfrm>
            <a:off x="9088890" y="4872038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9031313" y="5352814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7538275" y="3517448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80" name="Полилиния 179"/>
          <p:cNvSpPr/>
          <p:nvPr/>
        </p:nvSpPr>
        <p:spPr>
          <a:xfrm>
            <a:off x="6163507" y="3324959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6624695" y="4107348"/>
            <a:ext cx="98905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2" name="Полилиния 181"/>
          <p:cNvSpPr/>
          <p:nvPr/>
        </p:nvSpPr>
        <p:spPr>
          <a:xfrm>
            <a:off x="7517801" y="5654690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9679532" y="5743831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6558293" y="5944897"/>
            <a:ext cx="13882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7" name="Полилиния 186"/>
          <p:cNvSpPr/>
          <p:nvPr/>
        </p:nvSpPr>
        <p:spPr>
          <a:xfrm>
            <a:off x="3192674" y="5627646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88" name="Полилиния 187"/>
          <p:cNvSpPr/>
          <p:nvPr/>
        </p:nvSpPr>
        <p:spPr>
          <a:xfrm>
            <a:off x="9534703" y="3634773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9965955" y="4870293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90" name="Полилиния 189"/>
          <p:cNvSpPr/>
          <p:nvPr/>
        </p:nvSpPr>
        <p:spPr>
          <a:xfrm>
            <a:off x="10329405" y="6791295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438133" y="6580644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3195902" y="2408282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10960880" y="3934590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9820633" y="4297847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10491263" y="7087575"/>
            <a:ext cx="67166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3629769" y="6164538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198" name="Полилиния 197"/>
          <p:cNvSpPr/>
          <p:nvPr/>
        </p:nvSpPr>
        <p:spPr>
          <a:xfrm>
            <a:off x="5359460" y="6648453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199" name="Полилиния 198"/>
          <p:cNvSpPr/>
          <p:nvPr/>
        </p:nvSpPr>
        <p:spPr>
          <a:xfrm rot="21340596">
            <a:off x="2104675" y="5919999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2528313" y="6148662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01" name="Полилиния 200"/>
          <p:cNvSpPr/>
          <p:nvPr/>
        </p:nvSpPr>
        <p:spPr>
          <a:xfrm>
            <a:off x="4379165" y="6164925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4467844" y="6451469"/>
            <a:ext cx="151474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3" name="Полилиния 202"/>
          <p:cNvSpPr/>
          <p:nvPr/>
        </p:nvSpPr>
        <p:spPr>
          <a:xfrm>
            <a:off x="6879044" y="6477881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204" name="Полилиния 203"/>
          <p:cNvSpPr/>
          <p:nvPr/>
        </p:nvSpPr>
        <p:spPr>
          <a:xfrm>
            <a:off x="8016371" y="6806220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8189459" y="7212500"/>
            <a:ext cx="1306487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06" name="Полилиния 205"/>
          <p:cNvSpPr/>
          <p:nvPr/>
        </p:nvSpPr>
        <p:spPr>
          <a:xfrm>
            <a:off x="9350009" y="6854042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9532784" y="7309217"/>
            <a:ext cx="95951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олилиния 207"/>
          <p:cNvSpPr/>
          <p:nvPr/>
        </p:nvSpPr>
        <p:spPr>
          <a:xfrm>
            <a:off x="10157053" y="7475719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3092875" y="2867676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0" name="Полилиния 209"/>
          <p:cNvSpPr/>
          <p:nvPr/>
        </p:nvSpPr>
        <p:spPr>
          <a:xfrm rot="21436068">
            <a:off x="1778874" y="5095448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2277287" y="5468742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2" name="Полилиния 211"/>
          <p:cNvSpPr/>
          <p:nvPr/>
        </p:nvSpPr>
        <p:spPr>
          <a:xfrm>
            <a:off x="1334860" y="5726467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1696759" y="603790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4" name="Полилиния 213"/>
          <p:cNvSpPr/>
          <p:nvPr/>
        </p:nvSpPr>
        <p:spPr>
          <a:xfrm>
            <a:off x="3442353" y="4232712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216" name="Полилиния 215"/>
          <p:cNvSpPr/>
          <p:nvPr/>
        </p:nvSpPr>
        <p:spPr>
          <a:xfrm>
            <a:off x="3193594" y="3727425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487829" y="3654784"/>
            <a:ext cx="77125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417391" y="6718600"/>
            <a:ext cx="163117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19" name="Полилиния 218"/>
          <p:cNvSpPr/>
          <p:nvPr/>
        </p:nvSpPr>
        <p:spPr>
          <a:xfrm>
            <a:off x="4962981" y="1605577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5171204" y="2052156"/>
            <a:ext cx="8739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21" name="Прямоугольник 220"/>
          <p:cNvSpPr/>
          <p:nvPr/>
        </p:nvSpPr>
        <p:spPr>
          <a:xfrm>
            <a:off x="7094171" y="6879979"/>
            <a:ext cx="115141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7526173" y="4752584"/>
            <a:ext cx="142464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10293355" y="8095627"/>
            <a:ext cx="10332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3629769" y="2547599"/>
            <a:ext cx="100653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2330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688882" y="4925075"/>
            <a:ext cx="17914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5326600" y="3328381"/>
            <a:ext cx="107593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8634510" y="3899775"/>
            <a:ext cx="191903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2523942" y="4328632"/>
            <a:ext cx="14704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4639257" y="5372030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2240464" y="3213142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2865766" y="5441728"/>
            <a:ext cx="1266075" cy="2769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99" tIns="32596" rIns="65199" bIns="32596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defTabSz="1276769"/>
            <a:r>
              <a:rPr lang="ru-RU" altLang="ru-RU" dirty="0">
                <a:solidFill>
                  <a:srgbClr val="000000"/>
                </a:solidFill>
              </a:rPr>
              <a:t>МОДЕЛЬ РАЗВИТИЯ ОБСТАНОВКИ</a:t>
            </a:r>
          </a:p>
          <a:p>
            <a:pPr defTabSz="1276769"/>
            <a:r>
              <a:rPr lang="ru-RU" altLang="ru-RU" dirty="0">
                <a:solidFill>
                  <a:srgbClr val="000000"/>
                </a:solidFill>
              </a:rPr>
              <a:t>(ПРОГНОСТИЧЕСКАЯ КАРТА ПРЕДУПРЕЖДЕНИЙ) </a:t>
            </a:r>
            <a:endParaRPr lang="ru-RU" dirty="0">
              <a:solidFill>
                <a:srgbClr val="000000"/>
              </a:solidFill>
            </a:endParaRPr>
          </a:p>
        </p:txBody>
      </p:sp>
      <p:grpSp>
        <p:nvGrpSpPr>
          <p:cNvPr id="242" name="Группа 241"/>
          <p:cNvGrpSpPr/>
          <p:nvPr/>
        </p:nvGrpSpPr>
        <p:grpSpPr>
          <a:xfrm>
            <a:off x="457441" y="1182982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3" y="7640376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1006" y="1677916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1" y="172810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36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1006" y="2032928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36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1006" y="2418112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4" y="2490105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36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2" name="AutoShape 2" descr="https://meteoinfo.ru/hmc-output/meteoalert/pict/2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8" tIns="45673" rIns="91338" bIns="45673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eteoinfo.ru/hmc-output/meteoalert/pict/22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8" tIns="45673" rIns="91338" bIns="45673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10147743" y="5500328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9837867" y="6229806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8465139" y="6743279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5729473" y="7209679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5795307" y="6352347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2242416" y="3885384"/>
            <a:ext cx="3816119" cy="1651785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t" anchorCtr="0"/>
          <a:lstStyle/>
          <a:p>
            <a:pPr lvl="0" algn="ctr"/>
            <a:r>
              <a:rPr lang="ru-RU" sz="4100" b="1" dirty="0">
                <a:solidFill>
                  <a:srgbClr val="002060"/>
                </a:solidFill>
              </a:rPr>
              <a:t>-</a:t>
            </a:r>
            <a:r>
              <a:rPr lang="ru-RU" sz="4100" b="1" dirty="0" smtClean="0">
                <a:solidFill>
                  <a:srgbClr val="002060"/>
                </a:solidFill>
              </a:rPr>
              <a:t>14…-17,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при прояснениях до </a:t>
            </a:r>
            <a:r>
              <a:rPr lang="ru-RU" sz="2000" b="1" dirty="0" smtClean="0">
                <a:solidFill>
                  <a:srgbClr val="002060"/>
                </a:solidFill>
              </a:rPr>
              <a:t>-22˚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-7…-</a:t>
            </a:r>
            <a:r>
              <a:rPr lang="ru-RU" sz="4100" b="1" dirty="0" smtClean="0">
                <a:solidFill>
                  <a:srgbClr val="FF0000"/>
                </a:solidFill>
              </a:rPr>
              <a:t>11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7113668" y="3863029"/>
            <a:ext cx="3816119" cy="1647500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t" anchorCtr="0"/>
          <a:lstStyle/>
          <a:p>
            <a:pPr lvl="0" algn="ctr"/>
            <a:r>
              <a:rPr lang="ru-RU" sz="4100" b="1" dirty="0">
                <a:solidFill>
                  <a:srgbClr val="002060"/>
                </a:solidFill>
              </a:rPr>
              <a:t>-</a:t>
            </a:r>
            <a:r>
              <a:rPr lang="ru-RU" sz="4100" b="1" dirty="0" smtClean="0">
                <a:solidFill>
                  <a:srgbClr val="002060"/>
                </a:solidFill>
              </a:rPr>
              <a:t>16…-19,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при прояснениях до </a:t>
            </a:r>
            <a:r>
              <a:rPr lang="ru-RU" sz="2000" b="1" dirty="0" smtClean="0">
                <a:solidFill>
                  <a:srgbClr val="002060"/>
                </a:solidFill>
              </a:rPr>
              <a:t>-22..-27˚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-8…-12</a:t>
            </a:r>
            <a:r>
              <a:rPr lang="ru-RU" sz="4400" b="1" dirty="0" smtClean="0">
                <a:solidFill>
                  <a:srgbClr val="FF0000"/>
                </a:solidFill>
              </a:rPr>
              <a:t> </a:t>
            </a:r>
            <a:endParaRPr lang="ru-RU" sz="4400" b="1" dirty="0" smtClean="0">
              <a:solidFill>
                <a:srgbClr val="FF0000"/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4291209" y="5791200"/>
            <a:ext cx="3816119" cy="1684519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-15…-</a:t>
            </a:r>
            <a:r>
              <a:rPr lang="ru-RU" sz="4100" b="1" dirty="0" smtClean="0">
                <a:solidFill>
                  <a:srgbClr val="002060"/>
                </a:solidFill>
              </a:rPr>
              <a:t>19,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при прояснениях </a:t>
            </a:r>
            <a:r>
              <a:rPr lang="ru-RU" sz="2000" b="1" dirty="0" smtClean="0">
                <a:solidFill>
                  <a:srgbClr val="002060"/>
                </a:solidFill>
              </a:rPr>
              <a:t>-22..-</a:t>
            </a:r>
            <a:r>
              <a:rPr lang="ru-RU" sz="2000" b="1" dirty="0" smtClean="0">
                <a:solidFill>
                  <a:srgbClr val="002060"/>
                </a:solidFill>
              </a:rPr>
              <a:t>26˚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-8…-11</a:t>
            </a:r>
            <a:endParaRPr lang="ru-RU" sz="4100" b="1" dirty="0" smtClean="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277289" y="4876799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 flipV="1">
            <a:off x="7141972" y="4864134"/>
            <a:ext cx="3841655" cy="12667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5" name="Прямая соединительная линия 184"/>
          <p:cNvCxnSpPr/>
          <p:nvPr/>
        </p:nvCxnSpPr>
        <p:spPr>
          <a:xfrm>
            <a:off x="4304355" y="6858001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08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14" y="1174393"/>
            <a:ext cx="428625" cy="42862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09" name="Прямоугольник 108"/>
          <p:cNvSpPr/>
          <p:nvPr/>
        </p:nvSpPr>
        <p:spPr>
          <a:xfrm>
            <a:off x="9413627" y="1182982"/>
            <a:ext cx="2818225" cy="338518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05" tIns="45702" rIns="91405" bIns="45702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Аномально-холодная погода</a:t>
            </a:r>
            <a:endParaRPr lang="ru-RU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729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1" y="5246687"/>
            <a:ext cx="6367463" cy="43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593" y="5222356"/>
            <a:ext cx="6415003" cy="440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7892"/>
            <a:ext cx="6400800" cy="436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2" y="882651"/>
            <a:ext cx="6400799" cy="43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6388101" y="882652"/>
            <a:ext cx="0" cy="87280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30" name="TextBox 440"/>
          <p:cNvSpPr txBox="1">
            <a:spLocks noChangeArrowheads="1"/>
          </p:cNvSpPr>
          <p:nvPr/>
        </p:nvSpPr>
        <p:spPr bwMode="auto">
          <a:xfrm>
            <a:off x="9357325" y="5342031"/>
            <a:ext cx="2624138" cy="24887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348" tIns="24172" rIns="48348" bIns="24172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15.00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12.12.2020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465074" y="3618528"/>
            <a:ext cx="1042527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849210" y="2311095"/>
            <a:ext cx="646562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14400" y="2215346"/>
            <a:ext cx="1040539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554383" y="2363729"/>
            <a:ext cx="953218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352" name="Text Box 2"/>
          <p:cNvSpPr txBox="1">
            <a:spLocks noChangeArrowheads="1"/>
          </p:cNvSpPr>
          <p:nvPr/>
        </p:nvSpPr>
        <p:spPr bwMode="auto">
          <a:xfrm>
            <a:off x="0" y="-11110"/>
            <a:ext cx="12801600" cy="88900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199" tIns="32596" rIns="65199" bIns="32596" anchor="ctr"/>
          <a:lstStyle>
            <a:defPPr>
              <a:defRPr lang="ru-RU"/>
            </a:defPPr>
            <a:lvl1pPr algn="ctr" defTabSz="1276990">
              <a:lnSpc>
                <a:spcPct val="80000"/>
              </a:lnSpc>
              <a:defRPr sz="2000" b="1">
                <a:solidFill>
                  <a:srgbClr val="000000"/>
                </a:solidFill>
                <a:cs typeface="Times New Roman" pitchFamily="18" charset="0"/>
              </a:defRPr>
            </a:lvl1pPr>
          </a:lstStyle>
          <a:p>
            <a:r>
              <a:rPr lang="ru-RU" dirty="0"/>
              <a:t>МОДЕЛЬ РАЗВИТИЯ ОБСТАНОВКИ</a:t>
            </a:r>
          </a:p>
          <a:p>
            <a:r>
              <a:rPr lang="ru-RU" dirty="0"/>
              <a:t>(ИНФОРМАЦИОННЫЕ МАТЕРИАЛЫ ПО </a:t>
            </a:r>
            <a:r>
              <a:rPr lang="ru-RU" dirty="0" smtClean="0"/>
              <a:t>ТЕМПЕРАТУРНОМУ РЕЖИМУ</a:t>
            </a:r>
            <a:endParaRPr lang="ru-RU" dirty="0"/>
          </a:p>
          <a:p>
            <a:r>
              <a:rPr lang="ru-RU" dirty="0"/>
              <a:t>НА ТЕРРИТОРИИ  РЕСПУБЛИКИ ТАТАРСТАН)</a:t>
            </a:r>
          </a:p>
        </p:txBody>
      </p:sp>
      <p:sp>
        <p:nvSpPr>
          <p:cNvPr id="63" name="TextBox 30"/>
          <p:cNvSpPr txBox="1">
            <a:spLocks noChangeArrowheads="1"/>
          </p:cNvSpPr>
          <p:nvPr/>
        </p:nvSpPr>
        <p:spPr bwMode="auto">
          <a:xfrm>
            <a:off x="2992491" y="5342032"/>
            <a:ext cx="2620962" cy="24887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348" tIns="24172" rIns="48348" bIns="24172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12.00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12.12.2020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0" y="5248283"/>
            <a:ext cx="12801600" cy="95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73"/>
          <p:cNvSpPr txBox="1">
            <a:spLocks noChangeArrowheads="1"/>
          </p:cNvSpPr>
          <p:nvPr/>
        </p:nvSpPr>
        <p:spPr bwMode="auto">
          <a:xfrm>
            <a:off x="9357325" y="957387"/>
            <a:ext cx="2624138" cy="2188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348" tIns="24172" rIns="48348" bIns="24172">
            <a:spAutoFit/>
          </a:bodyPr>
          <a:lstStyle>
            <a:defPPr>
              <a:defRPr lang="ru-RU"/>
            </a:defPPr>
            <a:lvl1pPr algn="ctr" defTabSz="812800" eaLnBrk="1" hangingPunct="1">
              <a:lnSpc>
                <a:spcPct val="85000"/>
              </a:lnSpc>
              <a:defRPr b="1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812800" eaLnBrk="0" hangingPunct="0"/>
            <a:lvl3pPr marL="1143000" indent="-228600" defTabSz="812800" eaLnBrk="0" hangingPunct="0"/>
            <a:lvl4pPr marL="1600200" indent="-228600" defTabSz="812800" eaLnBrk="0" hangingPunct="0"/>
            <a:lvl5pPr marL="2057400" indent="-228600" defTabSz="812800" eaLnBrk="0" hangingPunct="0"/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dirty="0"/>
              <a:t>06.00 (</a:t>
            </a:r>
            <a:r>
              <a:rPr lang="ru-RU" dirty="0" err="1"/>
              <a:t>мск</a:t>
            </a:r>
            <a:r>
              <a:rPr lang="ru-RU" dirty="0"/>
              <a:t>) </a:t>
            </a:r>
            <a:r>
              <a:rPr lang="ru-RU" dirty="0" smtClean="0"/>
              <a:t>12.12.2020</a:t>
            </a:r>
            <a:endParaRPr lang="ru-RU" dirty="0"/>
          </a:p>
        </p:txBody>
      </p:sp>
      <p:sp>
        <p:nvSpPr>
          <p:cNvPr id="38" name="TextBox 30"/>
          <p:cNvSpPr txBox="1">
            <a:spLocks noChangeArrowheads="1"/>
          </p:cNvSpPr>
          <p:nvPr/>
        </p:nvSpPr>
        <p:spPr bwMode="auto">
          <a:xfrm>
            <a:off x="2964075" y="942384"/>
            <a:ext cx="2634646" cy="24887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348" tIns="24172" rIns="48348" bIns="24172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03.00 (</a:t>
            </a:r>
            <a:r>
              <a:rPr lang="ru-RU" b="1" dirty="0" err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12.12.2020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834328" y="3618528"/>
            <a:ext cx="1042527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37206" y="2306370"/>
            <a:ext cx="646562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302396" y="2210621"/>
            <a:ext cx="1040539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878983" y="2363729"/>
            <a:ext cx="953218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11859" y="7964062"/>
            <a:ext cx="1042527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25410" y="6634548"/>
            <a:ext cx="646562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90600" y="6538799"/>
            <a:ext cx="1040539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56514" y="6654071"/>
            <a:ext cx="953218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823585" y="7940621"/>
            <a:ext cx="1042527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313406" y="6640909"/>
            <a:ext cx="646562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78596" y="6545160"/>
            <a:ext cx="1040539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0868240" y="6729069"/>
            <a:ext cx="953218" cy="19147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39" tIns="41470" rIns="82939" bIns="4147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805" y="1645325"/>
            <a:ext cx="326793" cy="353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89120"/>
            <a:ext cx="326793" cy="353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050079"/>
            <a:ext cx="326793" cy="353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805" y="6050078"/>
            <a:ext cx="326791" cy="353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549332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solidFill>
            <a:srgbClr val="204D84"/>
          </a:solidFill>
          <a:ln w="9525" algn="ctr">
            <a:solidFill>
              <a:srgbClr val="0070C0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7" tIns="45630" rIns="91247" bIns="45630" anchor="ctr"/>
          <a:lstStyle>
            <a:defPPr>
              <a:defRPr lang="ru-RU"/>
            </a:defPPr>
            <a:lvl1pPr algn="ctr" defTabSz="582601">
              <a:defRPr sz="1200">
                <a:solidFill>
                  <a:prstClr val="white"/>
                </a:solidFill>
                <a:latin typeface="Arial" pitchFamily="34" charset="0"/>
                <a:ea typeface="Tahoma" pitchFamily="34" charset="0"/>
                <a:cs typeface="Arial" pitchFamily="34" charset="0"/>
              </a:defRPr>
            </a:lvl1pPr>
          </a:lstStyle>
          <a:p>
            <a:endParaRPr lang="ru-RU" sz="2200" dirty="0"/>
          </a:p>
        </p:txBody>
      </p:sp>
      <p:grpSp>
        <p:nvGrpSpPr>
          <p:cNvPr id="123" name="Группа 122"/>
          <p:cNvGrpSpPr/>
          <p:nvPr/>
        </p:nvGrpSpPr>
        <p:grpSpPr>
          <a:xfrm>
            <a:off x="369624" y="1143002"/>
            <a:ext cx="12047162" cy="8153400"/>
            <a:chOff x="802758" y="1484784"/>
            <a:chExt cx="7568356" cy="5112568"/>
          </a:xfrm>
        </p:grpSpPr>
        <p:sp>
          <p:nvSpPr>
            <p:cNvPr id="124" name="Овал 123"/>
            <p:cNvSpPr>
              <a:spLocks noChangeAspect="1"/>
            </p:cNvSpPr>
            <p:nvPr/>
          </p:nvSpPr>
          <p:spPr>
            <a:xfrm>
              <a:off x="3660032" y="4358850"/>
              <a:ext cx="286379" cy="248321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604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09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68144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4185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0236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3628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233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48379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pic>
          <p:nvPicPr>
            <p:cNvPr id="12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3" t="6158" r="24741" b="8182"/>
            <a:stretch/>
          </p:blipFill>
          <p:spPr bwMode="auto">
            <a:xfrm>
              <a:off x="802758" y="1484784"/>
              <a:ext cx="7568356" cy="5112568"/>
            </a:xfrm>
            <a:prstGeom prst="rect">
              <a:avLst/>
            </a:prstGeom>
            <a:solidFill>
              <a:sysClr val="window" lastClr="FFFFFF"/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6" name="Полилиния 125"/>
            <p:cNvSpPr/>
            <p:nvPr/>
          </p:nvSpPr>
          <p:spPr>
            <a:xfrm>
              <a:off x="5830085" y="3171034"/>
              <a:ext cx="990819" cy="866351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29" name="Полилиния 128"/>
            <p:cNvSpPr/>
            <p:nvPr/>
          </p:nvSpPr>
          <p:spPr>
            <a:xfrm>
              <a:off x="4870910" y="3479361"/>
              <a:ext cx="1098649" cy="1065403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6478589" y="2071569"/>
              <a:ext cx="1106797" cy="1160453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3" name="Полилиния 132"/>
            <p:cNvSpPr/>
            <p:nvPr/>
          </p:nvSpPr>
          <p:spPr>
            <a:xfrm>
              <a:off x="1294382" y="3798444"/>
              <a:ext cx="1021473" cy="605928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4" name="Полилиния 133"/>
            <p:cNvSpPr/>
            <p:nvPr/>
          </p:nvSpPr>
          <p:spPr>
            <a:xfrm>
              <a:off x="4142262" y="2280561"/>
              <a:ext cx="1377570" cy="890045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5747450" y="2822141"/>
              <a:ext cx="1021456" cy="549441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6" name="Полилиния 225"/>
            <p:cNvSpPr/>
            <p:nvPr/>
          </p:nvSpPr>
          <p:spPr>
            <a:xfrm>
              <a:off x="3737272" y="2946424"/>
              <a:ext cx="683421" cy="690226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33" name="Полилиния 232"/>
            <p:cNvSpPr/>
            <p:nvPr/>
          </p:nvSpPr>
          <p:spPr>
            <a:xfrm>
              <a:off x="3260544" y="2056179"/>
              <a:ext cx="851177" cy="1094801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34" name="Полилиния 233"/>
            <p:cNvSpPr/>
            <p:nvPr/>
          </p:nvSpPr>
          <p:spPr>
            <a:xfrm>
              <a:off x="1691123" y="2875417"/>
              <a:ext cx="1185276" cy="980038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35" name="Полилиния 234"/>
            <p:cNvSpPr/>
            <p:nvPr/>
          </p:nvSpPr>
          <p:spPr>
            <a:xfrm>
              <a:off x="4667888" y="4293928"/>
              <a:ext cx="801731" cy="738157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36" name="Полилиния 235"/>
            <p:cNvSpPr/>
            <p:nvPr/>
          </p:nvSpPr>
          <p:spPr>
            <a:xfrm>
              <a:off x="7281699" y="3146781"/>
              <a:ext cx="1012290" cy="971903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37" name="Полилиния 236"/>
            <p:cNvSpPr/>
            <p:nvPr/>
          </p:nvSpPr>
          <p:spPr>
            <a:xfrm>
              <a:off x="5556923" y="3844479"/>
              <a:ext cx="839217" cy="854703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38" name="Полилиния 237"/>
            <p:cNvSpPr/>
            <p:nvPr/>
          </p:nvSpPr>
          <p:spPr>
            <a:xfrm>
              <a:off x="4293120" y="4658842"/>
              <a:ext cx="809532" cy="759509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39" name="Полилиния 238"/>
            <p:cNvSpPr/>
            <p:nvPr/>
          </p:nvSpPr>
          <p:spPr>
            <a:xfrm>
              <a:off x="3926330" y="2580624"/>
              <a:ext cx="724081" cy="816075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40" name="Полилиния 239"/>
            <p:cNvSpPr/>
            <p:nvPr/>
          </p:nvSpPr>
          <p:spPr>
            <a:xfrm>
              <a:off x="2911037" y="2160299"/>
              <a:ext cx="558148" cy="671154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41" name="Полилиния 240"/>
            <p:cNvSpPr/>
            <p:nvPr/>
          </p:nvSpPr>
          <p:spPr>
            <a:xfrm>
              <a:off x="2144248" y="3317439"/>
              <a:ext cx="667869" cy="892920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51" name="Полилиния 250"/>
            <p:cNvSpPr/>
            <p:nvPr/>
          </p:nvSpPr>
          <p:spPr>
            <a:xfrm>
              <a:off x="3007212" y="3110195"/>
              <a:ext cx="1018917" cy="594291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52" name="Прямоугольник 251"/>
            <p:cNvSpPr/>
            <p:nvPr/>
          </p:nvSpPr>
          <p:spPr>
            <a:xfrm>
              <a:off x="6467288" y="2368973"/>
              <a:ext cx="70723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253" name="Прямоугольник 252"/>
            <p:cNvSpPr/>
            <p:nvPr/>
          </p:nvSpPr>
          <p:spPr>
            <a:xfrm>
              <a:off x="4503935" y="2536194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254" name="Прямоугольник 253"/>
            <p:cNvSpPr/>
            <p:nvPr/>
          </p:nvSpPr>
          <p:spPr>
            <a:xfrm>
              <a:off x="5649244" y="3019509"/>
              <a:ext cx="71633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255" name="Прямоугольник 254"/>
            <p:cNvSpPr/>
            <p:nvPr/>
          </p:nvSpPr>
          <p:spPr>
            <a:xfrm>
              <a:off x="3720307" y="3142631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256" name="Прямоугольник 255"/>
            <p:cNvSpPr/>
            <p:nvPr/>
          </p:nvSpPr>
          <p:spPr>
            <a:xfrm>
              <a:off x="3479190" y="2718123"/>
              <a:ext cx="39881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257" name="Прямоугольник 256"/>
            <p:cNvSpPr/>
            <p:nvPr/>
          </p:nvSpPr>
          <p:spPr>
            <a:xfrm>
              <a:off x="5769803" y="4052288"/>
              <a:ext cx="42195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258" name="Прямоугольник 257"/>
            <p:cNvSpPr/>
            <p:nvPr/>
          </p:nvSpPr>
          <p:spPr>
            <a:xfrm>
              <a:off x="4323105" y="4905943"/>
              <a:ext cx="60279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259" name="Прямоугольник 258"/>
            <p:cNvSpPr/>
            <p:nvPr/>
          </p:nvSpPr>
          <p:spPr>
            <a:xfrm>
              <a:off x="3140655" y="3276806"/>
              <a:ext cx="59662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261" name="Полилиния 260"/>
            <p:cNvSpPr/>
            <p:nvPr/>
          </p:nvSpPr>
          <p:spPr>
            <a:xfrm>
              <a:off x="4073849" y="3910509"/>
              <a:ext cx="1037891" cy="801502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2" name="Полилиния 261"/>
            <p:cNvSpPr/>
            <p:nvPr/>
          </p:nvSpPr>
          <p:spPr>
            <a:xfrm>
              <a:off x="3314570" y="4035414"/>
              <a:ext cx="1055628" cy="988649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3" name="Полилиния 262"/>
            <p:cNvSpPr/>
            <p:nvPr/>
          </p:nvSpPr>
          <p:spPr>
            <a:xfrm>
              <a:off x="2400212" y="3844864"/>
              <a:ext cx="736742" cy="826243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4" name="Полилиния 263"/>
            <p:cNvSpPr/>
            <p:nvPr/>
          </p:nvSpPr>
          <p:spPr>
            <a:xfrm>
              <a:off x="3490519" y="3371579"/>
              <a:ext cx="1191627" cy="787126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5" name="Прямоугольник 264"/>
            <p:cNvSpPr/>
            <p:nvPr/>
          </p:nvSpPr>
          <p:spPr>
            <a:xfrm>
              <a:off x="4266333" y="4195653"/>
              <a:ext cx="71633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266" name="Прямоугольник 265"/>
            <p:cNvSpPr/>
            <p:nvPr/>
          </p:nvSpPr>
          <p:spPr>
            <a:xfrm>
              <a:off x="3660035" y="3716207"/>
              <a:ext cx="84391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  <p:sp>
          <p:nvSpPr>
            <p:cNvPr id="267" name="Полилиния 266"/>
            <p:cNvSpPr/>
            <p:nvPr/>
          </p:nvSpPr>
          <p:spPr>
            <a:xfrm>
              <a:off x="6274580" y="3864718"/>
              <a:ext cx="635859" cy="887281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8" name="Прямоугольник 267"/>
            <p:cNvSpPr/>
            <p:nvPr/>
          </p:nvSpPr>
          <p:spPr>
            <a:xfrm>
              <a:off x="6238398" y="4166173"/>
              <a:ext cx="70723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  <p:sp>
          <p:nvSpPr>
            <p:cNvPr id="269" name="Полилиния 268"/>
            <p:cNvSpPr/>
            <p:nvPr/>
          </p:nvSpPr>
          <p:spPr>
            <a:xfrm>
              <a:off x="5300442" y="3040346"/>
              <a:ext cx="954169" cy="700234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70" name="Полилиния 269"/>
            <p:cNvSpPr/>
            <p:nvPr/>
          </p:nvSpPr>
          <p:spPr>
            <a:xfrm>
              <a:off x="4436775" y="2894626"/>
              <a:ext cx="1032839" cy="1118479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71" name="Прямоугольник 270"/>
            <p:cNvSpPr/>
            <p:nvPr/>
          </p:nvSpPr>
          <p:spPr>
            <a:xfrm>
              <a:off x="4726495" y="3385208"/>
              <a:ext cx="621354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272" name="Полилиния 271"/>
            <p:cNvSpPr/>
            <p:nvPr/>
          </p:nvSpPr>
          <p:spPr>
            <a:xfrm>
              <a:off x="5287568" y="4355477"/>
              <a:ext cx="1416395" cy="944477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73" name="Прямоугольник 272"/>
            <p:cNvSpPr/>
            <p:nvPr/>
          </p:nvSpPr>
          <p:spPr>
            <a:xfrm>
              <a:off x="5836351" y="4792971"/>
              <a:ext cx="82077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274" name="Полилиния 273"/>
            <p:cNvSpPr/>
            <p:nvPr/>
          </p:nvSpPr>
          <p:spPr>
            <a:xfrm>
              <a:off x="6645627" y="4411360"/>
              <a:ext cx="1053110" cy="949618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75" name="Прямоугольник 274"/>
            <p:cNvSpPr/>
            <p:nvPr/>
          </p:nvSpPr>
          <p:spPr>
            <a:xfrm>
              <a:off x="6794555" y="4845300"/>
              <a:ext cx="70723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276" name="Прямоугольник 275"/>
            <p:cNvSpPr/>
            <p:nvPr/>
          </p:nvSpPr>
          <p:spPr>
            <a:xfrm>
              <a:off x="4684779" y="4537437"/>
              <a:ext cx="872149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277" name="Полилиния 276"/>
            <p:cNvSpPr/>
            <p:nvPr/>
          </p:nvSpPr>
          <p:spPr>
            <a:xfrm>
              <a:off x="2570416" y="4338520"/>
              <a:ext cx="1015046" cy="1214968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78" name="Полилиния 277"/>
            <p:cNvSpPr/>
            <p:nvPr/>
          </p:nvSpPr>
          <p:spPr>
            <a:xfrm>
              <a:off x="6554652" y="3088894"/>
              <a:ext cx="985743" cy="1000002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79" name="Полилиния 278"/>
            <p:cNvSpPr/>
            <p:nvPr/>
          </p:nvSpPr>
          <p:spPr>
            <a:xfrm>
              <a:off x="6825576" y="3863609"/>
              <a:ext cx="1016626" cy="743336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80" name="Полилиния 279"/>
            <p:cNvSpPr/>
            <p:nvPr/>
          </p:nvSpPr>
          <p:spPr>
            <a:xfrm>
              <a:off x="7053895" y="5068183"/>
              <a:ext cx="628028" cy="582302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81" name="Полилиния 280"/>
            <p:cNvSpPr/>
            <p:nvPr/>
          </p:nvSpPr>
          <p:spPr>
            <a:xfrm>
              <a:off x="839939" y="4936095"/>
              <a:ext cx="919420" cy="725867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82" name="Полилиния 281"/>
            <p:cNvSpPr/>
            <p:nvPr/>
          </p:nvSpPr>
          <p:spPr>
            <a:xfrm>
              <a:off x="2572444" y="2319827"/>
              <a:ext cx="992419" cy="1111121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83" name="Прямоугольник 282"/>
            <p:cNvSpPr/>
            <p:nvPr/>
          </p:nvSpPr>
          <p:spPr>
            <a:xfrm>
              <a:off x="7561435" y="3276878"/>
              <a:ext cx="71633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284" name="Прямоугольник 283"/>
            <p:cNvSpPr/>
            <p:nvPr/>
          </p:nvSpPr>
          <p:spPr>
            <a:xfrm>
              <a:off x="6798060" y="3582042"/>
              <a:ext cx="71633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285" name="Прямоугольник 284"/>
            <p:cNvSpPr/>
            <p:nvPr/>
          </p:nvSpPr>
          <p:spPr>
            <a:xfrm>
              <a:off x="7035667" y="4058766"/>
              <a:ext cx="71633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286" name="Прямоугольник 285"/>
            <p:cNvSpPr/>
            <p:nvPr/>
          </p:nvSpPr>
          <p:spPr>
            <a:xfrm>
              <a:off x="7155589" y="5253949"/>
              <a:ext cx="421955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287" name="Прямоугольник 286"/>
            <p:cNvSpPr/>
            <p:nvPr/>
          </p:nvSpPr>
          <p:spPr>
            <a:xfrm>
              <a:off x="2845011" y="4675161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288" name="Полилиния 287"/>
            <p:cNvSpPr/>
            <p:nvPr/>
          </p:nvSpPr>
          <p:spPr>
            <a:xfrm>
              <a:off x="3931651" y="4978614"/>
              <a:ext cx="1071687" cy="994716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89" name="Полилиния 288"/>
            <p:cNvSpPr/>
            <p:nvPr/>
          </p:nvSpPr>
          <p:spPr>
            <a:xfrm rot="21340596">
              <a:off x="1886906" y="4521840"/>
              <a:ext cx="851292" cy="960467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90" name="Прямоугольник 289"/>
            <p:cNvSpPr/>
            <p:nvPr/>
          </p:nvSpPr>
          <p:spPr>
            <a:xfrm>
              <a:off x="2153047" y="4665206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Тетюши</a:t>
              </a:r>
            </a:p>
          </p:txBody>
        </p:sp>
        <p:sp>
          <p:nvSpPr>
            <p:cNvPr id="291" name="Полилиния 290"/>
            <p:cNvSpPr/>
            <p:nvPr/>
          </p:nvSpPr>
          <p:spPr>
            <a:xfrm>
              <a:off x="3315803" y="4675405"/>
              <a:ext cx="725594" cy="999371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92" name="Прямоугольник 291"/>
            <p:cNvSpPr/>
            <p:nvPr/>
          </p:nvSpPr>
          <p:spPr>
            <a:xfrm>
              <a:off x="3371503" y="4855081"/>
              <a:ext cx="951602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93" name="Полилиния 292"/>
            <p:cNvSpPr/>
            <p:nvPr/>
          </p:nvSpPr>
          <p:spPr>
            <a:xfrm>
              <a:off x="4886283" y="4871658"/>
              <a:ext cx="929784" cy="69254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94" name="Полилиния 293"/>
            <p:cNvSpPr/>
            <p:nvPr/>
          </p:nvSpPr>
          <p:spPr>
            <a:xfrm>
              <a:off x="5600784" y="5077542"/>
              <a:ext cx="1091076" cy="877047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95" name="Прямоугольник 294"/>
            <p:cNvSpPr/>
            <p:nvPr/>
          </p:nvSpPr>
          <p:spPr>
            <a:xfrm>
              <a:off x="5709522" y="5332284"/>
              <a:ext cx="82077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296" name="Полилиния 295"/>
            <p:cNvSpPr/>
            <p:nvPr/>
          </p:nvSpPr>
          <p:spPr>
            <a:xfrm>
              <a:off x="6438622" y="5107526"/>
              <a:ext cx="738199" cy="932630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97" name="Прямоугольник 296"/>
            <p:cNvSpPr/>
            <p:nvPr/>
          </p:nvSpPr>
          <p:spPr>
            <a:xfrm>
              <a:off x="6553436" y="5392929"/>
              <a:ext cx="60279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98" name="Полилиния 297"/>
            <p:cNvSpPr/>
            <p:nvPr/>
          </p:nvSpPr>
          <p:spPr>
            <a:xfrm>
              <a:off x="6945629" y="5497349"/>
              <a:ext cx="643229" cy="1057755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99" name="Прямоугольник 298"/>
            <p:cNvSpPr/>
            <p:nvPr/>
          </p:nvSpPr>
          <p:spPr>
            <a:xfrm>
              <a:off x="2507719" y="2607873"/>
              <a:ext cx="78363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300" name="Полилиния 299"/>
            <p:cNvSpPr/>
            <p:nvPr/>
          </p:nvSpPr>
          <p:spPr>
            <a:xfrm rot="21436068">
              <a:off x="1682229" y="4004806"/>
              <a:ext cx="893241" cy="633011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01" name="Прямоугольник 300"/>
            <p:cNvSpPr/>
            <p:nvPr/>
          </p:nvSpPr>
          <p:spPr>
            <a:xfrm>
              <a:off x="1995346" y="4238864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302" name="Полилиния 301"/>
            <p:cNvSpPr/>
            <p:nvPr/>
          </p:nvSpPr>
          <p:spPr>
            <a:xfrm>
              <a:off x="1403286" y="4400472"/>
              <a:ext cx="884449" cy="902178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03" name="Прямоугольник 302"/>
            <p:cNvSpPr/>
            <p:nvPr/>
          </p:nvSpPr>
          <p:spPr>
            <a:xfrm>
              <a:off x="1630642" y="4595758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304" name="Полилиния 303"/>
            <p:cNvSpPr/>
            <p:nvPr/>
          </p:nvSpPr>
          <p:spPr>
            <a:xfrm>
              <a:off x="2727261" y="3463829"/>
              <a:ext cx="1023655" cy="921408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05" name="Прямоугольник 304"/>
            <p:cNvSpPr/>
            <p:nvPr/>
          </p:nvSpPr>
          <p:spPr>
            <a:xfrm>
              <a:off x="2899534" y="3704024"/>
              <a:ext cx="519376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306" name="Полилиния 305"/>
            <p:cNvSpPr/>
            <p:nvPr/>
          </p:nvSpPr>
          <p:spPr>
            <a:xfrm>
              <a:off x="2570995" y="3146976"/>
              <a:ext cx="446111" cy="381121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07" name="Прямоугольник 306"/>
            <p:cNvSpPr/>
            <p:nvPr/>
          </p:nvSpPr>
          <p:spPr>
            <a:xfrm>
              <a:off x="2806828" y="3306718"/>
              <a:ext cx="48452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308" name="Прямоугольник 307"/>
            <p:cNvSpPr/>
            <p:nvPr/>
          </p:nvSpPr>
          <p:spPr>
            <a:xfrm>
              <a:off x="826907" y="5022586"/>
              <a:ext cx="102474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309" name="Полилиния 308"/>
            <p:cNvSpPr/>
            <p:nvPr/>
          </p:nvSpPr>
          <p:spPr>
            <a:xfrm>
              <a:off x="3682572" y="1816478"/>
              <a:ext cx="738123" cy="787101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10" name="Прямоугольник 309"/>
            <p:cNvSpPr/>
            <p:nvPr/>
          </p:nvSpPr>
          <p:spPr>
            <a:xfrm>
              <a:off x="3813383" y="2096504"/>
              <a:ext cx="54904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311" name="Прямоугольник 310"/>
            <p:cNvSpPr/>
            <p:nvPr/>
          </p:nvSpPr>
          <p:spPr>
            <a:xfrm>
              <a:off x="5021444" y="5123774"/>
              <a:ext cx="72335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312" name="Прямоугольник 311"/>
            <p:cNvSpPr/>
            <p:nvPr/>
          </p:nvSpPr>
          <p:spPr>
            <a:xfrm>
              <a:off x="7031247" y="5886046"/>
              <a:ext cx="64910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313" name="Прямоугольник 312"/>
            <p:cNvSpPr/>
            <p:nvPr/>
          </p:nvSpPr>
          <p:spPr>
            <a:xfrm>
              <a:off x="2845012" y="2407168"/>
              <a:ext cx="63233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2556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314" name="Прямоугольник 313"/>
            <p:cNvSpPr/>
            <p:nvPr/>
          </p:nvSpPr>
          <p:spPr>
            <a:xfrm>
              <a:off x="997455" y="3897959"/>
              <a:ext cx="112545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315" name="Прямоугольник 314"/>
            <p:cNvSpPr/>
            <p:nvPr/>
          </p:nvSpPr>
          <p:spPr>
            <a:xfrm>
              <a:off x="3911006" y="2896757"/>
              <a:ext cx="67593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Сабы</a:t>
              </a:r>
            </a:p>
          </p:txBody>
        </p:sp>
        <p:sp>
          <p:nvSpPr>
            <p:cNvPr id="317" name="Прямоугольник 316"/>
            <p:cNvSpPr/>
            <p:nvPr/>
          </p:nvSpPr>
          <p:spPr>
            <a:xfrm>
              <a:off x="4219904" y="5500099"/>
              <a:ext cx="60288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318" name="Прямоугольник 317"/>
            <p:cNvSpPr/>
            <p:nvPr/>
          </p:nvSpPr>
          <p:spPr>
            <a:xfrm>
              <a:off x="3438966" y="4291303"/>
              <a:ext cx="71633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</a:t>
              </a:r>
            </a:p>
          </p:txBody>
        </p:sp>
        <p:sp>
          <p:nvSpPr>
            <p:cNvPr id="319" name="Прямоугольник 318"/>
            <p:cNvSpPr/>
            <p:nvPr/>
          </p:nvSpPr>
          <p:spPr>
            <a:xfrm>
              <a:off x="1972211" y="2800376"/>
              <a:ext cx="78363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320" name="Прямоугольник 319"/>
            <p:cNvSpPr/>
            <p:nvPr/>
          </p:nvSpPr>
          <p:spPr>
            <a:xfrm>
              <a:off x="5453384" y="3784105"/>
              <a:ext cx="894999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321" name="Прямоугольник 320"/>
            <p:cNvSpPr/>
            <p:nvPr/>
          </p:nvSpPr>
          <p:spPr>
            <a:xfrm>
              <a:off x="6274580" y="3432900"/>
              <a:ext cx="1205587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 Челны</a:t>
              </a:r>
            </a:p>
          </p:txBody>
        </p:sp>
        <p:sp>
          <p:nvSpPr>
            <p:cNvPr id="316" name="Прямоугольник 315"/>
            <p:cNvSpPr/>
            <p:nvPr/>
          </p:nvSpPr>
          <p:spPr>
            <a:xfrm>
              <a:off x="1522508" y="3724486"/>
              <a:ext cx="92378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</p:grpSp>
      <p:sp>
        <p:nvSpPr>
          <p:cNvPr id="322" name="Полилиния 321"/>
          <p:cNvSpPr/>
          <p:nvPr/>
        </p:nvSpPr>
        <p:spPr>
          <a:xfrm>
            <a:off x="4148919" y="3821373"/>
            <a:ext cx="7137780" cy="2048454"/>
          </a:xfrm>
          <a:custGeom>
            <a:avLst/>
            <a:gdLst>
              <a:gd name="connsiteX0" fmla="*/ 7137780 w 7137780"/>
              <a:gd name="connsiteY0" fmla="*/ 0 h 2048453"/>
              <a:gd name="connsiteX1" fmla="*/ 7083188 w 7137780"/>
              <a:gd name="connsiteY1" fmla="*/ 102358 h 2048453"/>
              <a:gd name="connsiteX2" fmla="*/ 7021774 w 7137780"/>
              <a:gd name="connsiteY2" fmla="*/ 184245 h 2048453"/>
              <a:gd name="connsiteX3" fmla="*/ 6871648 w 7137780"/>
              <a:gd name="connsiteY3" fmla="*/ 245660 h 2048453"/>
              <a:gd name="connsiteX4" fmla="*/ 6776114 w 7137780"/>
              <a:gd name="connsiteY4" fmla="*/ 313899 h 2048453"/>
              <a:gd name="connsiteX5" fmla="*/ 6660108 w 7137780"/>
              <a:gd name="connsiteY5" fmla="*/ 388961 h 2048453"/>
              <a:gd name="connsiteX6" fmla="*/ 6284794 w 7137780"/>
              <a:gd name="connsiteY6" fmla="*/ 354842 h 2048453"/>
              <a:gd name="connsiteX7" fmla="*/ 6175612 w 7137780"/>
              <a:gd name="connsiteY7" fmla="*/ 252484 h 2048453"/>
              <a:gd name="connsiteX8" fmla="*/ 6039135 w 7137780"/>
              <a:gd name="connsiteY8" fmla="*/ 143302 h 2048453"/>
              <a:gd name="connsiteX9" fmla="*/ 5950424 w 7137780"/>
              <a:gd name="connsiteY9" fmla="*/ 81887 h 2048453"/>
              <a:gd name="connsiteX10" fmla="*/ 5807123 w 7137780"/>
              <a:gd name="connsiteY10" fmla="*/ 54591 h 2048453"/>
              <a:gd name="connsiteX11" fmla="*/ 5609230 w 7137780"/>
              <a:gd name="connsiteY11" fmla="*/ 54591 h 2048453"/>
              <a:gd name="connsiteX12" fmla="*/ 5500048 w 7137780"/>
              <a:gd name="connsiteY12" fmla="*/ 13648 h 2048453"/>
              <a:gd name="connsiteX13" fmla="*/ 5411338 w 7137780"/>
              <a:gd name="connsiteY13" fmla="*/ 54591 h 2048453"/>
              <a:gd name="connsiteX14" fmla="*/ 5268036 w 7137780"/>
              <a:gd name="connsiteY14" fmla="*/ 61415 h 2048453"/>
              <a:gd name="connsiteX15" fmla="*/ 5022377 w 7137780"/>
              <a:gd name="connsiteY15" fmla="*/ 150126 h 2048453"/>
              <a:gd name="connsiteX16" fmla="*/ 4920018 w 7137780"/>
              <a:gd name="connsiteY16" fmla="*/ 184245 h 2048453"/>
              <a:gd name="connsiteX17" fmla="*/ 4885899 w 7137780"/>
              <a:gd name="connsiteY17" fmla="*/ 259308 h 2048453"/>
              <a:gd name="connsiteX18" fmla="*/ 4940490 w 7137780"/>
              <a:gd name="connsiteY18" fmla="*/ 402609 h 2048453"/>
              <a:gd name="connsiteX19" fmla="*/ 4933666 w 7137780"/>
              <a:gd name="connsiteY19" fmla="*/ 457200 h 2048453"/>
              <a:gd name="connsiteX20" fmla="*/ 4824484 w 7137780"/>
              <a:gd name="connsiteY20" fmla="*/ 607326 h 2048453"/>
              <a:gd name="connsiteX21" fmla="*/ 4756245 w 7137780"/>
              <a:gd name="connsiteY21" fmla="*/ 641445 h 2048453"/>
              <a:gd name="connsiteX22" fmla="*/ 4647063 w 7137780"/>
              <a:gd name="connsiteY22" fmla="*/ 668740 h 2048453"/>
              <a:gd name="connsiteX23" fmla="*/ 4551529 w 7137780"/>
              <a:gd name="connsiteY23" fmla="*/ 668740 h 2048453"/>
              <a:gd name="connsiteX24" fmla="*/ 4442347 w 7137780"/>
              <a:gd name="connsiteY24" fmla="*/ 614149 h 2048453"/>
              <a:gd name="connsiteX25" fmla="*/ 4312693 w 7137780"/>
              <a:gd name="connsiteY25" fmla="*/ 539087 h 2048453"/>
              <a:gd name="connsiteX26" fmla="*/ 4237630 w 7137780"/>
              <a:gd name="connsiteY26" fmla="*/ 566382 h 2048453"/>
              <a:gd name="connsiteX27" fmla="*/ 4196687 w 7137780"/>
              <a:gd name="connsiteY27" fmla="*/ 627797 h 2048453"/>
              <a:gd name="connsiteX28" fmla="*/ 4121624 w 7137780"/>
              <a:gd name="connsiteY28" fmla="*/ 682388 h 2048453"/>
              <a:gd name="connsiteX29" fmla="*/ 3964675 w 7137780"/>
              <a:gd name="connsiteY29" fmla="*/ 661917 h 2048453"/>
              <a:gd name="connsiteX30" fmla="*/ 3869141 w 7137780"/>
              <a:gd name="connsiteY30" fmla="*/ 771099 h 2048453"/>
              <a:gd name="connsiteX31" fmla="*/ 3807726 w 7137780"/>
              <a:gd name="connsiteY31" fmla="*/ 859809 h 2048453"/>
              <a:gd name="connsiteX32" fmla="*/ 3773606 w 7137780"/>
              <a:gd name="connsiteY32" fmla="*/ 893928 h 2048453"/>
              <a:gd name="connsiteX33" fmla="*/ 3712191 w 7137780"/>
              <a:gd name="connsiteY33" fmla="*/ 900752 h 2048453"/>
              <a:gd name="connsiteX34" fmla="*/ 3650777 w 7137780"/>
              <a:gd name="connsiteY34" fmla="*/ 921224 h 2048453"/>
              <a:gd name="connsiteX35" fmla="*/ 3603009 w 7137780"/>
              <a:gd name="connsiteY35" fmla="*/ 975815 h 2048453"/>
              <a:gd name="connsiteX36" fmla="*/ 3562066 w 7137780"/>
              <a:gd name="connsiteY36" fmla="*/ 1098645 h 2048453"/>
              <a:gd name="connsiteX37" fmla="*/ 3548418 w 7137780"/>
              <a:gd name="connsiteY37" fmla="*/ 1173708 h 2048453"/>
              <a:gd name="connsiteX38" fmla="*/ 3521123 w 7137780"/>
              <a:gd name="connsiteY38" fmla="*/ 1201003 h 2048453"/>
              <a:gd name="connsiteX39" fmla="*/ 3418765 w 7137780"/>
              <a:gd name="connsiteY39" fmla="*/ 1235123 h 2048453"/>
              <a:gd name="connsiteX40" fmla="*/ 3282287 w 7137780"/>
              <a:gd name="connsiteY40" fmla="*/ 1269242 h 2048453"/>
              <a:gd name="connsiteX41" fmla="*/ 3207224 w 7137780"/>
              <a:gd name="connsiteY41" fmla="*/ 1255594 h 2048453"/>
              <a:gd name="connsiteX42" fmla="*/ 3118514 w 7137780"/>
              <a:gd name="connsiteY42" fmla="*/ 1214651 h 2048453"/>
              <a:gd name="connsiteX43" fmla="*/ 3009332 w 7137780"/>
              <a:gd name="connsiteY43" fmla="*/ 1187355 h 2048453"/>
              <a:gd name="connsiteX44" fmla="*/ 2961565 w 7137780"/>
              <a:gd name="connsiteY44" fmla="*/ 1214651 h 2048453"/>
              <a:gd name="connsiteX45" fmla="*/ 2893326 w 7137780"/>
              <a:gd name="connsiteY45" fmla="*/ 1269242 h 2048453"/>
              <a:gd name="connsiteX46" fmla="*/ 2784144 w 7137780"/>
              <a:gd name="connsiteY46" fmla="*/ 1317009 h 2048453"/>
              <a:gd name="connsiteX47" fmla="*/ 2640842 w 7137780"/>
              <a:gd name="connsiteY47" fmla="*/ 1323833 h 2048453"/>
              <a:gd name="connsiteX48" fmla="*/ 2545308 w 7137780"/>
              <a:gd name="connsiteY48" fmla="*/ 1303361 h 2048453"/>
              <a:gd name="connsiteX49" fmla="*/ 2415654 w 7137780"/>
              <a:gd name="connsiteY49" fmla="*/ 1296537 h 2048453"/>
              <a:gd name="connsiteX50" fmla="*/ 2313296 w 7137780"/>
              <a:gd name="connsiteY50" fmla="*/ 1317009 h 2048453"/>
              <a:gd name="connsiteX51" fmla="*/ 2204114 w 7137780"/>
              <a:gd name="connsiteY51" fmla="*/ 1392072 h 2048453"/>
              <a:gd name="connsiteX52" fmla="*/ 2142699 w 7137780"/>
              <a:gd name="connsiteY52" fmla="*/ 1419367 h 2048453"/>
              <a:gd name="connsiteX53" fmla="*/ 1999397 w 7137780"/>
              <a:gd name="connsiteY53" fmla="*/ 1419367 h 2048453"/>
              <a:gd name="connsiteX54" fmla="*/ 1931159 w 7137780"/>
              <a:gd name="connsiteY54" fmla="*/ 1385248 h 2048453"/>
              <a:gd name="connsiteX55" fmla="*/ 1760562 w 7137780"/>
              <a:gd name="connsiteY55" fmla="*/ 1303361 h 2048453"/>
              <a:gd name="connsiteX56" fmla="*/ 1330657 w 7137780"/>
              <a:gd name="connsiteY56" fmla="*/ 1480782 h 2048453"/>
              <a:gd name="connsiteX57" fmla="*/ 1180532 w 7137780"/>
              <a:gd name="connsiteY57" fmla="*/ 1487606 h 2048453"/>
              <a:gd name="connsiteX58" fmla="*/ 1105469 w 7137780"/>
              <a:gd name="connsiteY58" fmla="*/ 1480782 h 2048453"/>
              <a:gd name="connsiteX59" fmla="*/ 1009935 w 7137780"/>
              <a:gd name="connsiteY59" fmla="*/ 1480782 h 2048453"/>
              <a:gd name="connsiteX60" fmla="*/ 928048 w 7137780"/>
              <a:gd name="connsiteY60" fmla="*/ 1535373 h 2048453"/>
              <a:gd name="connsiteX61" fmla="*/ 805218 w 7137780"/>
              <a:gd name="connsiteY61" fmla="*/ 1610436 h 2048453"/>
              <a:gd name="connsiteX62" fmla="*/ 675565 w 7137780"/>
              <a:gd name="connsiteY62" fmla="*/ 1637731 h 2048453"/>
              <a:gd name="connsiteX63" fmla="*/ 423081 w 7137780"/>
              <a:gd name="connsiteY63" fmla="*/ 1637731 h 2048453"/>
              <a:gd name="connsiteX64" fmla="*/ 225188 w 7137780"/>
              <a:gd name="connsiteY64" fmla="*/ 1733266 h 2048453"/>
              <a:gd name="connsiteX65" fmla="*/ 156950 w 7137780"/>
              <a:gd name="connsiteY65" fmla="*/ 1917511 h 2048453"/>
              <a:gd name="connsiteX66" fmla="*/ 95535 w 7137780"/>
              <a:gd name="connsiteY66" fmla="*/ 1985749 h 2048453"/>
              <a:gd name="connsiteX67" fmla="*/ 20472 w 7137780"/>
              <a:gd name="connsiteY67" fmla="*/ 2040340 h 2048453"/>
              <a:gd name="connsiteX68" fmla="*/ 0 w 7137780"/>
              <a:gd name="connsiteY68" fmla="*/ 2047164 h 2048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7137780" h="2048453">
                <a:moveTo>
                  <a:pt x="7137780" y="0"/>
                </a:moveTo>
                <a:cubicBezTo>
                  <a:pt x="7120151" y="35825"/>
                  <a:pt x="7102522" y="71651"/>
                  <a:pt x="7083188" y="102358"/>
                </a:cubicBezTo>
                <a:cubicBezTo>
                  <a:pt x="7063854" y="133065"/>
                  <a:pt x="7057031" y="160361"/>
                  <a:pt x="7021774" y="184245"/>
                </a:cubicBezTo>
                <a:cubicBezTo>
                  <a:pt x="6986517" y="208129"/>
                  <a:pt x="6912591" y="224051"/>
                  <a:pt x="6871648" y="245660"/>
                </a:cubicBezTo>
                <a:cubicBezTo>
                  <a:pt x="6830705" y="267269"/>
                  <a:pt x="6811371" y="290016"/>
                  <a:pt x="6776114" y="313899"/>
                </a:cubicBezTo>
                <a:cubicBezTo>
                  <a:pt x="6740857" y="337782"/>
                  <a:pt x="6741995" y="382137"/>
                  <a:pt x="6660108" y="388961"/>
                </a:cubicBezTo>
                <a:cubicBezTo>
                  <a:pt x="6578221" y="395785"/>
                  <a:pt x="6365543" y="377588"/>
                  <a:pt x="6284794" y="354842"/>
                </a:cubicBezTo>
                <a:cubicBezTo>
                  <a:pt x="6204045" y="332096"/>
                  <a:pt x="6216555" y="287741"/>
                  <a:pt x="6175612" y="252484"/>
                </a:cubicBezTo>
                <a:cubicBezTo>
                  <a:pt x="6134669" y="217227"/>
                  <a:pt x="6076666" y="171735"/>
                  <a:pt x="6039135" y="143302"/>
                </a:cubicBezTo>
                <a:cubicBezTo>
                  <a:pt x="6001604" y="114869"/>
                  <a:pt x="5989093" y="96672"/>
                  <a:pt x="5950424" y="81887"/>
                </a:cubicBezTo>
                <a:cubicBezTo>
                  <a:pt x="5911755" y="67102"/>
                  <a:pt x="5863989" y="59140"/>
                  <a:pt x="5807123" y="54591"/>
                </a:cubicBezTo>
                <a:cubicBezTo>
                  <a:pt x="5750257" y="50042"/>
                  <a:pt x="5660409" y="61415"/>
                  <a:pt x="5609230" y="54591"/>
                </a:cubicBezTo>
                <a:cubicBezTo>
                  <a:pt x="5558051" y="47767"/>
                  <a:pt x="5533030" y="13648"/>
                  <a:pt x="5500048" y="13648"/>
                </a:cubicBezTo>
                <a:cubicBezTo>
                  <a:pt x="5467066" y="13648"/>
                  <a:pt x="5450007" y="46630"/>
                  <a:pt x="5411338" y="54591"/>
                </a:cubicBezTo>
                <a:cubicBezTo>
                  <a:pt x="5372669" y="62552"/>
                  <a:pt x="5332863" y="45493"/>
                  <a:pt x="5268036" y="61415"/>
                </a:cubicBezTo>
                <a:cubicBezTo>
                  <a:pt x="5203209" y="77337"/>
                  <a:pt x="5080380" y="129654"/>
                  <a:pt x="5022377" y="150126"/>
                </a:cubicBezTo>
                <a:cubicBezTo>
                  <a:pt x="4964374" y="170598"/>
                  <a:pt x="4942764" y="166048"/>
                  <a:pt x="4920018" y="184245"/>
                </a:cubicBezTo>
                <a:cubicBezTo>
                  <a:pt x="4897272" y="202442"/>
                  <a:pt x="4882487" y="222914"/>
                  <a:pt x="4885899" y="259308"/>
                </a:cubicBezTo>
                <a:cubicBezTo>
                  <a:pt x="4889311" y="295702"/>
                  <a:pt x="4932529" y="369627"/>
                  <a:pt x="4940490" y="402609"/>
                </a:cubicBezTo>
                <a:cubicBezTo>
                  <a:pt x="4948451" y="435591"/>
                  <a:pt x="4953000" y="423081"/>
                  <a:pt x="4933666" y="457200"/>
                </a:cubicBezTo>
                <a:cubicBezTo>
                  <a:pt x="4914332" y="491319"/>
                  <a:pt x="4854054" y="576619"/>
                  <a:pt x="4824484" y="607326"/>
                </a:cubicBezTo>
                <a:cubicBezTo>
                  <a:pt x="4794914" y="638033"/>
                  <a:pt x="4785815" y="631209"/>
                  <a:pt x="4756245" y="641445"/>
                </a:cubicBezTo>
                <a:cubicBezTo>
                  <a:pt x="4726675" y="651681"/>
                  <a:pt x="4681182" y="664191"/>
                  <a:pt x="4647063" y="668740"/>
                </a:cubicBezTo>
                <a:cubicBezTo>
                  <a:pt x="4612944" y="673289"/>
                  <a:pt x="4585648" y="677838"/>
                  <a:pt x="4551529" y="668740"/>
                </a:cubicBezTo>
                <a:cubicBezTo>
                  <a:pt x="4517410" y="659642"/>
                  <a:pt x="4482153" y="635758"/>
                  <a:pt x="4442347" y="614149"/>
                </a:cubicBezTo>
                <a:cubicBezTo>
                  <a:pt x="4402541" y="592540"/>
                  <a:pt x="4346812" y="547048"/>
                  <a:pt x="4312693" y="539087"/>
                </a:cubicBezTo>
                <a:cubicBezTo>
                  <a:pt x="4278574" y="531126"/>
                  <a:pt x="4256964" y="551597"/>
                  <a:pt x="4237630" y="566382"/>
                </a:cubicBezTo>
                <a:cubicBezTo>
                  <a:pt x="4218296" y="581167"/>
                  <a:pt x="4216021" y="608463"/>
                  <a:pt x="4196687" y="627797"/>
                </a:cubicBezTo>
                <a:cubicBezTo>
                  <a:pt x="4177353" y="647131"/>
                  <a:pt x="4160293" y="676701"/>
                  <a:pt x="4121624" y="682388"/>
                </a:cubicBezTo>
                <a:cubicBezTo>
                  <a:pt x="4082955" y="688075"/>
                  <a:pt x="4006755" y="647132"/>
                  <a:pt x="3964675" y="661917"/>
                </a:cubicBezTo>
                <a:cubicBezTo>
                  <a:pt x="3922594" y="676702"/>
                  <a:pt x="3895299" y="738117"/>
                  <a:pt x="3869141" y="771099"/>
                </a:cubicBezTo>
                <a:cubicBezTo>
                  <a:pt x="3842983" y="804081"/>
                  <a:pt x="3823648" y="839338"/>
                  <a:pt x="3807726" y="859809"/>
                </a:cubicBezTo>
                <a:cubicBezTo>
                  <a:pt x="3791804" y="880280"/>
                  <a:pt x="3789528" y="887104"/>
                  <a:pt x="3773606" y="893928"/>
                </a:cubicBezTo>
                <a:cubicBezTo>
                  <a:pt x="3757684" y="900752"/>
                  <a:pt x="3732662" y="896203"/>
                  <a:pt x="3712191" y="900752"/>
                </a:cubicBezTo>
                <a:cubicBezTo>
                  <a:pt x="3691720" y="905301"/>
                  <a:pt x="3668974" y="908714"/>
                  <a:pt x="3650777" y="921224"/>
                </a:cubicBezTo>
                <a:cubicBezTo>
                  <a:pt x="3632580" y="933734"/>
                  <a:pt x="3617794" y="946245"/>
                  <a:pt x="3603009" y="975815"/>
                </a:cubicBezTo>
                <a:cubicBezTo>
                  <a:pt x="3588224" y="1005385"/>
                  <a:pt x="3571165" y="1065663"/>
                  <a:pt x="3562066" y="1098645"/>
                </a:cubicBezTo>
                <a:cubicBezTo>
                  <a:pt x="3552967" y="1131627"/>
                  <a:pt x="3555242" y="1156648"/>
                  <a:pt x="3548418" y="1173708"/>
                </a:cubicBezTo>
                <a:cubicBezTo>
                  <a:pt x="3541594" y="1190768"/>
                  <a:pt x="3542732" y="1190767"/>
                  <a:pt x="3521123" y="1201003"/>
                </a:cubicBezTo>
                <a:cubicBezTo>
                  <a:pt x="3499514" y="1211239"/>
                  <a:pt x="3458571" y="1223750"/>
                  <a:pt x="3418765" y="1235123"/>
                </a:cubicBezTo>
                <a:cubicBezTo>
                  <a:pt x="3378959" y="1246496"/>
                  <a:pt x="3317544" y="1265830"/>
                  <a:pt x="3282287" y="1269242"/>
                </a:cubicBezTo>
                <a:cubicBezTo>
                  <a:pt x="3247030" y="1272654"/>
                  <a:pt x="3234519" y="1264692"/>
                  <a:pt x="3207224" y="1255594"/>
                </a:cubicBezTo>
                <a:cubicBezTo>
                  <a:pt x="3179929" y="1246496"/>
                  <a:pt x="3151496" y="1226024"/>
                  <a:pt x="3118514" y="1214651"/>
                </a:cubicBezTo>
                <a:cubicBezTo>
                  <a:pt x="3085532" y="1203278"/>
                  <a:pt x="3035490" y="1187355"/>
                  <a:pt x="3009332" y="1187355"/>
                </a:cubicBezTo>
                <a:cubicBezTo>
                  <a:pt x="2983174" y="1187355"/>
                  <a:pt x="2980899" y="1201003"/>
                  <a:pt x="2961565" y="1214651"/>
                </a:cubicBezTo>
                <a:cubicBezTo>
                  <a:pt x="2942231" y="1228299"/>
                  <a:pt x="2922896" y="1252182"/>
                  <a:pt x="2893326" y="1269242"/>
                </a:cubicBezTo>
                <a:cubicBezTo>
                  <a:pt x="2863756" y="1286302"/>
                  <a:pt x="2826225" y="1307911"/>
                  <a:pt x="2784144" y="1317009"/>
                </a:cubicBezTo>
                <a:cubicBezTo>
                  <a:pt x="2742063" y="1326108"/>
                  <a:pt x="2680648" y="1326108"/>
                  <a:pt x="2640842" y="1323833"/>
                </a:cubicBezTo>
                <a:cubicBezTo>
                  <a:pt x="2601036" y="1321558"/>
                  <a:pt x="2582839" y="1307910"/>
                  <a:pt x="2545308" y="1303361"/>
                </a:cubicBezTo>
                <a:cubicBezTo>
                  <a:pt x="2507777" y="1298812"/>
                  <a:pt x="2454323" y="1294262"/>
                  <a:pt x="2415654" y="1296537"/>
                </a:cubicBezTo>
                <a:cubicBezTo>
                  <a:pt x="2376985" y="1298812"/>
                  <a:pt x="2348553" y="1301087"/>
                  <a:pt x="2313296" y="1317009"/>
                </a:cubicBezTo>
                <a:cubicBezTo>
                  <a:pt x="2278039" y="1332932"/>
                  <a:pt x="2232547" y="1375012"/>
                  <a:pt x="2204114" y="1392072"/>
                </a:cubicBezTo>
                <a:cubicBezTo>
                  <a:pt x="2175681" y="1409132"/>
                  <a:pt x="2176818" y="1414818"/>
                  <a:pt x="2142699" y="1419367"/>
                </a:cubicBezTo>
                <a:cubicBezTo>
                  <a:pt x="2108580" y="1423916"/>
                  <a:pt x="2034654" y="1425053"/>
                  <a:pt x="1999397" y="1419367"/>
                </a:cubicBezTo>
                <a:cubicBezTo>
                  <a:pt x="1964140" y="1413681"/>
                  <a:pt x="1931159" y="1385248"/>
                  <a:pt x="1931159" y="1385248"/>
                </a:cubicBezTo>
                <a:cubicBezTo>
                  <a:pt x="1891353" y="1365914"/>
                  <a:pt x="1860646" y="1287439"/>
                  <a:pt x="1760562" y="1303361"/>
                </a:cubicBezTo>
                <a:cubicBezTo>
                  <a:pt x="1660478" y="1319283"/>
                  <a:pt x="1427329" y="1450075"/>
                  <a:pt x="1330657" y="1480782"/>
                </a:cubicBezTo>
                <a:cubicBezTo>
                  <a:pt x="1233985" y="1511489"/>
                  <a:pt x="1218063" y="1487606"/>
                  <a:pt x="1180532" y="1487606"/>
                </a:cubicBezTo>
                <a:cubicBezTo>
                  <a:pt x="1143001" y="1487606"/>
                  <a:pt x="1133902" y="1481919"/>
                  <a:pt x="1105469" y="1480782"/>
                </a:cubicBezTo>
                <a:cubicBezTo>
                  <a:pt x="1077036" y="1479645"/>
                  <a:pt x="1039505" y="1471684"/>
                  <a:pt x="1009935" y="1480782"/>
                </a:cubicBezTo>
                <a:cubicBezTo>
                  <a:pt x="980365" y="1489880"/>
                  <a:pt x="962167" y="1513764"/>
                  <a:pt x="928048" y="1535373"/>
                </a:cubicBezTo>
                <a:cubicBezTo>
                  <a:pt x="893929" y="1556982"/>
                  <a:pt x="847298" y="1593376"/>
                  <a:pt x="805218" y="1610436"/>
                </a:cubicBezTo>
                <a:cubicBezTo>
                  <a:pt x="763137" y="1627496"/>
                  <a:pt x="739254" y="1633182"/>
                  <a:pt x="675565" y="1637731"/>
                </a:cubicBezTo>
                <a:cubicBezTo>
                  <a:pt x="611876" y="1642280"/>
                  <a:pt x="498144" y="1621809"/>
                  <a:pt x="423081" y="1637731"/>
                </a:cubicBezTo>
                <a:cubicBezTo>
                  <a:pt x="348018" y="1653653"/>
                  <a:pt x="269543" y="1686636"/>
                  <a:pt x="225188" y="1733266"/>
                </a:cubicBezTo>
                <a:cubicBezTo>
                  <a:pt x="180833" y="1779896"/>
                  <a:pt x="178559" y="1875431"/>
                  <a:pt x="156950" y="1917511"/>
                </a:cubicBezTo>
                <a:cubicBezTo>
                  <a:pt x="135341" y="1959591"/>
                  <a:pt x="118281" y="1965278"/>
                  <a:pt x="95535" y="1985749"/>
                </a:cubicBezTo>
                <a:cubicBezTo>
                  <a:pt x="72789" y="2006221"/>
                  <a:pt x="36394" y="2030104"/>
                  <a:pt x="20472" y="2040340"/>
                </a:cubicBezTo>
                <a:cubicBezTo>
                  <a:pt x="4549" y="2050576"/>
                  <a:pt x="2274" y="2048870"/>
                  <a:pt x="0" y="2047164"/>
                </a:cubicBezTo>
              </a:path>
            </a:pathLst>
          </a:custGeom>
          <a:noFill/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2865760" y="5441728"/>
            <a:ext cx="1266075" cy="2769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324" name="Группа 323"/>
          <p:cNvGrpSpPr/>
          <p:nvPr/>
        </p:nvGrpSpPr>
        <p:grpSpPr>
          <a:xfrm>
            <a:off x="457440" y="1182982"/>
            <a:ext cx="2757205" cy="1778890"/>
            <a:chOff x="793779" y="7599741"/>
            <a:chExt cx="4921221" cy="1995499"/>
          </a:xfrm>
        </p:grpSpPr>
        <p:sp>
          <p:nvSpPr>
            <p:cNvPr id="325" name="Прямоугольник 324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26" name="Text Box 144"/>
            <p:cNvSpPr txBox="1">
              <a:spLocks noChangeArrowheads="1"/>
            </p:cNvSpPr>
            <p:nvPr/>
          </p:nvSpPr>
          <p:spPr bwMode="auto">
            <a:xfrm>
              <a:off x="1381892" y="7701851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327" name="Прямоугольник 326"/>
          <p:cNvSpPr>
            <a:spLocks noChangeAspect="1"/>
          </p:cNvSpPr>
          <p:nvPr/>
        </p:nvSpPr>
        <p:spPr>
          <a:xfrm>
            <a:off x="561001" y="1677908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" name="Прямоугольник 327"/>
          <p:cNvSpPr/>
          <p:nvPr/>
        </p:nvSpPr>
        <p:spPr>
          <a:xfrm>
            <a:off x="935501" y="172810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329" name="Прямоугольник 328"/>
          <p:cNvSpPr>
            <a:spLocks noChangeAspect="1"/>
          </p:cNvSpPr>
          <p:nvPr/>
        </p:nvSpPr>
        <p:spPr>
          <a:xfrm>
            <a:off x="561001" y="2032920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925414" y="209706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331" name="Прямоугольник 330"/>
          <p:cNvSpPr>
            <a:spLocks noChangeAspect="1"/>
          </p:cNvSpPr>
          <p:nvPr/>
        </p:nvSpPr>
        <p:spPr>
          <a:xfrm>
            <a:off x="561001" y="2418112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2" name="Прямоугольник 331"/>
          <p:cNvSpPr/>
          <p:nvPr/>
        </p:nvSpPr>
        <p:spPr>
          <a:xfrm>
            <a:off x="925414" y="2490105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grpSp>
        <p:nvGrpSpPr>
          <p:cNvPr id="333" name="Группа 332"/>
          <p:cNvGrpSpPr/>
          <p:nvPr/>
        </p:nvGrpSpPr>
        <p:grpSpPr>
          <a:xfrm>
            <a:off x="389106" y="7288134"/>
            <a:ext cx="3780661" cy="1908056"/>
            <a:chOff x="793779" y="7943881"/>
            <a:chExt cx="4419309" cy="1651358"/>
          </a:xfrm>
          <a:solidFill>
            <a:srgbClr val="D7D7D7"/>
          </a:solidFill>
        </p:grpSpPr>
        <p:sp>
          <p:nvSpPr>
            <p:cNvPr id="334" name="Прямоугольник 333"/>
            <p:cNvSpPr/>
            <p:nvPr/>
          </p:nvSpPr>
          <p:spPr>
            <a:xfrm>
              <a:off x="793779" y="7943881"/>
              <a:ext cx="4419309" cy="1651358"/>
            </a:xfrm>
            <a:prstGeom prst="rect">
              <a:avLst/>
            </a:prstGeom>
            <a:grpFill/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35" name="Text Box 144"/>
            <p:cNvSpPr txBox="1">
              <a:spLocks noChangeArrowheads="1"/>
            </p:cNvSpPr>
            <p:nvPr/>
          </p:nvSpPr>
          <p:spPr bwMode="auto">
            <a:xfrm>
              <a:off x="1562462" y="8001305"/>
              <a:ext cx="2972868" cy="256734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336" name="Прямоугольник 335"/>
          <p:cNvSpPr/>
          <p:nvPr/>
        </p:nvSpPr>
        <p:spPr>
          <a:xfrm>
            <a:off x="1006933" y="7774860"/>
            <a:ext cx="3206750" cy="738599"/>
          </a:xfrm>
          <a:prstGeom prst="rect">
            <a:avLst/>
          </a:prstGeom>
        </p:spPr>
        <p:txBody>
          <a:bodyPr wrap="square" lIns="91369" tIns="45688" rIns="91369" bIns="45688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провалов людей и техники под лед (согласно статистических данных 2015-2019 гг.)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337" name="Прямоугольник 336"/>
          <p:cNvSpPr/>
          <p:nvPr/>
        </p:nvSpPr>
        <p:spPr>
          <a:xfrm>
            <a:off x="5939360" y="1182978"/>
            <a:ext cx="6294232" cy="584711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369" tIns="45688" rIns="91369" bIns="45688">
            <a:spAutoFit/>
          </a:bodyPr>
          <a:lstStyle/>
          <a:p>
            <a:r>
              <a:rPr lang="ru-RU" sz="1600" b="1" u="sng" dirty="0">
                <a:solidFill>
                  <a:srgbClr val="000000"/>
                </a:solidFill>
              </a:rPr>
              <a:t>Тонкий лед</a:t>
            </a:r>
          </a:p>
          <a:p>
            <a:pPr algn="just"/>
            <a:r>
              <a:rPr lang="ru-RU" sz="1600" b="1" dirty="0">
                <a:solidFill>
                  <a:srgbClr val="000000"/>
                </a:solidFill>
              </a:rPr>
              <a:t>На реках и </a:t>
            </a:r>
            <a:r>
              <a:rPr lang="ru-RU" sz="1600" b="1">
                <a:solidFill>
                  <a:srgbClr val="000000"/>
                </a:solidFill>
              </a:rPr>
              <a:t>водохранилищах </a:t>
            </a:r>
            <a:r>
              <a:rPr lang="ru-RU" sz="1600" b="1" smtClean="0">
                <a:solidFill>
                  <a:srgbClr val="000000"/>
                </a:solidFill>
              </a:rPr>
              <a:t>наблюдается </a:t>
            </a:r>
            <a:r>
              <a:rPr lang="ru-RU" sz="1600" b="1" dirty="0" smtClean="0">
                <a:solidFill>
                  <a:srgbClr val="000000"/>
                </a:solidFill>
              </a:rPr>
              <a:t>устойчивый ледостав</a:t>
            </a:r>
            <a:endParaRPr lang="ru-RU" sz="1600" b="1" dirty="0">
              <a:solidFill>
                <a:srgbClr val="000000"/>
              </a:solidFill>
            </a:endParaRPr>
          </a:p>
        </p:txBody>
      </p:sp>
      <p:pic>
        <p:nvPicPr>
          <p:cNvPr id="338" name="Picture 2" descr="C:\Users\cuks-nach-mon\Desktop\214 (1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61" y="1276190"/>
            <a:ext cx="420251" cy="4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9" name="Полилиния 338"/>
          <p:cNvSpPr/>
          <p:nvPr/>
        </p:nvSpPr>
        <p:spPr>
          <a:xfrm>
            <a:off x="2483906" y="4108241"/>
            <a:ext cx="1675911" cy="2940834"/>
          </a:xfrm>
          <a:custGeom>
            <a:avLst/>
            <a:gdLst>
              <a:gd name="connsiteX0" fmla="*/ 0 w 1675911"/>
              <a:gd name="connsiteY0" fmla="*/ 6566 h 2940835"/>
              <a:gd name="connsiteX1" fmla="*/ 163773 w 1675911"/>
              <a:gd name="connsiteY1" fmla="*/ 6566 h 2940835"/>
              <a:gd name="connsiteX2" fmla="*/ 211540 w 1675911"/>
              <a:gd name="connsiteY2" fmla="*/ 74805 h 2940835"/>
              <a:gd name="connsiteX3" fmla="*/ 348017 w 1675911"/>
              <a:gd name="connsiteY3" fmla="*/ 108924 h 2940835"/>
              <a:gd name="connsiteX4" fmla="*/ 491319 w 1675911"/>
              <a:gd name="connsiteY4" fmla="*/ 102100 h 2940835"/>
              <a:gd name="connsiteX5" fmla="*/ 593677 w 1675911"/>
              <a:gd name="connsiteY5" fmla="*/ 88453 h 2940835"/>
              <a:gd name="connsiteX6" fmla="*/ 784746 w 1675911"/>
              <a:gd name="connsiteY6" fmla="*/ 88453 h 2940835"/>
              <a:gd name="connsiteX7" fmla="*/ 914400 w 1675911"/>
              <a:gd name="connsiteY7" fmla="*/ 122572 h 2940835"/>
              <a:gd name="connsiteX8" fmla="*/ 955343 w 1675911"/>
              <a:gd name="connsiteY8" fmla="*/ 136220 h 2940835"/>
              <a:gd name="connsiteX9" fmla="*/ 989462 w 1675911"/>
              <a:gd name="connsiteY9" fmla="*/ 231754 h 2940835"/>
              <a:gd name="connsiteX10" fmla="*/ 948519 w 1675911"/>
              <a:gd name="connsiteY10" fmla="*/ 340936 h 2940835"/>
              <a:gd name="connsiteX11" fmla="*/ 921223 w 1675911"/>
              <a:gd name="connsiteY11" fmla="*/ 450118 h 2940835"/>
              <a:gd name="connsiteX12" fmla="*/ 900752 w 1675911"/>
              <a:gd name="connsiteY12" fmla="*/ 559300 h 2940835"/>
              <a:gd name="connsiteX13" fmla="*/ 921223 w 1675911"/>
              <a:gd name="connsiteY13" fmla="*/ 654835 h 2940835"/>
              <a:gd name="connsiteX14" fmla="*/ 1009934 w 1675911"/>
              <a:gd name="connsiteY14" fmla="*/ 777665 h 2940835"/>
              <a:gd name="connsiteX15" fmla="*/ 1084997 w 1675911"/>
              <a:gd name="connsiteY15" fmla="*/ 941438 h 2940835"/>
              <a:gd name="connsiteX16" fmla="*/ 1098644 w 1675911"/>
              <a:gd name="connsiteY16" fmla="*/ 1084739 h 2940835"/>
              <a:gd name="connsiteX17" fmla="*/ 1139588 w 1675911"/>
              <a:gd name="connsiteY17" fmla="*/ 1255336 h 2940835"/>
              <a:gd name="connsiteX18" fmla="*/ 1201003 w 1675911"/>
              <a:gd name="connsiteY18" fmla="*/ 1330399 h 2940835"/>
              <a:gd name="connsiteX19" fmla="*/ 1385247 w 1675911"/>
              <a:gd name="connsiteY19" fmla="*/ 1460053 h 2940835"/>
              <a:gd name="connsiteX20" fmla="*/ 1596788 w 1675911"/>
              <a:gd name="connsiteY20" fmla="*/ 1657945 h 2940835"/>
              <a:gd name="connsiteX21" fmla="*/ 1658203 w 1675911"/>
              <a:gd name="connsiteY21" fmla="*/ 1828542 h 2940835"/>
              <a:gd name="connsiteX22" fmla="*/ 1665026 w 1675911"/>
              <a:gd name="connsiteY22" fmla="*/ 1951372 h 2940835"/>
              <a:gd name="connsiteX23" fmla="*/ 1521725 w 1675911"/>
              <a:gd name="connsiteY23" fmla="*/ 2012787 h 2940835"/>
              <a:gd name="connsiteX24" fmla="*/ 1412543 w 1675911"/>
              <a:gd name="connsiteY24" fmla="*/ 2060554 h 2940835"/>
              <a:gd name="connsiteX25" fmla="*/ 1214650 w 1675911"/>
              <a:gd name="connsiteY25" fmla="*/ 2087850 h 2940835"/>
              <a:gd name="connsiteX26" fmla="*/ 1057701 w 1675911"/>
              <a:gd name="connsiteY26" fmla="*/ 2169736 h 2940835"/>
              <a:gd name="connsiteX27" fmla="*/ 1003110 w 1675911"/>
              <a:gd name="connsiteY27" fmla="*/ 2224327 h 2940835"/>
              <a:gd name="connsiteX28" fmla="*/ 928047 w 1675911"/>
              <a:gd name="connsiteY28" fmla="*/ 2251623 h 2940835"/>
              <a:gd name="connsiteX29" fmla="*/ 866632 w 1675911"/>
              <a:gd name="connsiteY29" fmla="*/ 2326685 h 2940835"/>
              <a:gd name="connsiteX30" fmla="*/ 832513 w 1675911"/>
              <a:gd name="connsiteY30" fmla="*/ 2394924 h 2940835"/>
              <a:gd name="connsiteX31" fmla="*/ 784746 w 1675911"/>
              <a:gd name="connsiteY31" fmla="*/ 2524578 h 2940835"/>
              <a:gd name="connsiteX32" fmla="*/ 784746 w 1675911"/>
              <a:gd name="connsiteY32" fmla="*/ 2626936 h 2940835"/>
              <a:gd name="connsiteX33" fmla="*/ 859808 w 1675911"/>
              <a:gd name="connsiteY33" fmla="*/ 2790709 h 2940835"/>
              <a:gd name="connsiteX34" fmla="*/ 887104 w 1675911"/>
              <a:gd name="connsiteY34" fmla="*/ 2940835 h 2940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75911" h="2940835">
                <a:moveTo>
                  <a:pt x="0" y="6566"/>
                </a:moveTo>
                <a:cubicBezTo>
                  <a:pt x="64258" y="879"/>
                  <a:pt x="128516" y="-4807"/>
                  <a:pt x="163773" y="6566"/>
                </a:cubicBezTo>
                <a:cubicBezTo>
                  <a:pt x="199030" y="17939"/>
                  <a:pt x="180833" y="57745"/>
                  <a:pt x="211540" y="74805"/>
                </a:cubicBezTo>
                <a:cubicBezTo>
                  <a:pt x="242247" y="91865"/>
                  <a:pt x="301387" y="104375"/>
                  <a:pt x="348017" y="108924"/>
                </a:cubicBezTo>
                <a:cubicBezTo>
                  <a:pt x="394647" y="113473"/>
                  <a:pt x="450376" y="105512"/>
                  <a:pt x="491319" y="102100"/>
                </a:cubicBezTo>
                <a:cubicBezTo>
                  <a:pt x="532262" y="98688"/>
                  <a:pt x="544773" y="90727"/>
                  <a:pt x="593677" y="88453"/>
                </a:cubicBezTo>
                <a:cubicBezTo>
                  <a:pt x="642581" y="86179"/>
                  <a:pt x="731292" y="82767"/>
                  <a:pt x="784746" y="88453"/>
                </a:cubicBezTo>
                <a:cubicBezTo>
                  <a:pt x="838200" y="94139"/>
                  <a:pt x="885967" y="114611"/>
                  <a:pt x="914400" y="122572"/>
                </a:cubicBezTo>
                <a:cubicBezTo>
                  <a:pt x="942833" y="130533"/>
                  <a:pt x="942833" y="118023"/>
                  <a:pt x="955343" y="136220"/>
                </a:cubicBezTo>
                <a:cubicBezTo>
                  <a:pt x="967853" y="154417"/>
                  <a:pt x="990599" y="197635"/>
                  <a:pt x="989462" y="231754"/>
                </a:cubicBezTo>
                <a:cubicBezTo>
                  <a:pt x="988325" y="265873"/>
                  <a:pt x="959892" y="304542"/>
                  <a:pt x="948519" y="340936"/>
                </a:cubicBezTo>
                <a:cubicBezTo>
                  <a:pt x="937146" y="377330"/>
                  <a:pt x="929184" y="413724"/>
                  <a:pt x="921223" y="450118"/>
                </a:cubicBezTo>
                <a:cubicBezTo>
                  <a:pt x="913262" y="486512"/>
                  <a:pt x="900752" y="525181"/>
                  <a:pt x="900752" y="559300"/>
                </a:cubicBezTo>
                <a:cubicBezTo>
                  <a:pt x="900752" y="593419"/>
                  <a:pt x="903026" y="618441"/>
                  <a:pt x="921223" y="654835"/>
                </a:cubicBezTo>
                <a:cubicBezTo>
                  <a:pt x="939420" y="691229"/>
                  <a:pt x="982638" y="729898"/>
                  <a:pt x="1009934" y="777665"/>
                </a:cubicBezTo>
                <a:cubicBezTo>
                  <a:pt x="1037230" y="825432"/>
                  <a:pt x="1070212" y="890259"/>
                  <a:pt x="1084997" y="941438"/>
                </a:cubicBezTo>
                <a:cubicBezTo>
                  <a:pt x="1099782" y="992617"/>
                  <a:pt x="1089546" y="1032423"/>
                  <a:pt x="1098644" y="1084739"/>
                </a:cubicBezTo>
                <a:cubicBezTo>
                  <a:pt x="1107743" y="1137055"/>
                  <a:pt x="1122528" y="1214393"/>
                  <a:pt x="1139588" y="1255336"/>
                </a:cubicBezTo>
                <a:cubicBezTo>
                  <a:pt x="1156648" y="1296279"/>
                  <a:pt x="1160060" y="1296280"/>
                  <a:pt x="1201003" y="1330399"/>
                </a:cubicBezTo>
                <a:cubicBezTo>
                  <a:pt x="1241946" y="1364518"/>
                  <a:pt x="1319283" y="1405462"/>
                  <a:pt x="1385247" y="1460053"/>
                </a:cubicBezTo>
                <a:cubicBezTo>
                  <a:pt x="1451211" y="1514644"/>
                  <a:pt x="1551295" y="1596530"/>
                  <a:pt x="1596788" y="1657945"/>
                </a:cubicBezTo>
                <a:cubicBezTo>
                  <a:pt x="1642281" y="1719360"/>
                  <a:pt x="1646830" y="1779638"/>
                  <a:pt x="1658203" y="1828542"/>
                </a:cubicBezTo>
                <a:cubicBezTo>
                  <a:pt x="1669576" y="1877446"/>
                  <a:pt x="1687772" y="1920665"/>
                  <a:pt x="1665026" y="1951372"/>
                </a:cubicBezTo>
                <a:cubicBezTo>
                  <a:pt x="1642280" y="1982079"/>
                  <a:pt x="1521725" y="2012787"/>
                  <a:pt x="1521725" y="2012787"/>
                </a:cubicBezTo>
                <a:cubicBezTo>
                  <a:pt x="1479645" y="2030984"/>
                  <a:pt x="1463722" y="2048043"/>
                  <a:pt x="1412543" y="2060554"/>
                </a:cubicBezTo>
                <a:cubicBezTo>
                  <a:pt x="1361364" y="2073065"/>
                  <a:pt x="1273790" y="2069653"/>
                  <a:pt x="1214650" y="2087850"/>
                </a:cubicBezTo>
                <a:cubicBezTo>
                  <a:pt x="1155510" y="2106047"/>
                  <a:pt x="1092958" y="2146990"/>
                  <a:pt x="1057701" y="2169736"/>
                </a:cubicBezTo>
                <a:cubicBezTo>
                  <a:pt x="1022444" y="2192482"/>
                  <a:pt x="1024719" y="2210679"/>
                  <a:pt x="1003110" y="2224327"/>
                </a:cubicBezTo>
                <a:cubicBezTo>
                  <a:pt x="981501" y="2237975"/>
                  <a:pt x="950793" y="2234563"/>
                  <a:pt x="928047" y="2251623"/>
                </a:cubicBezTo>
                <a:cubicBezTo>
                  <a:pt x="905301" y="2268683"/>
                  <a:pt x="882554" y="2302802"/>
                  <a:pt x="866632" y="2326685"/>
                </a:cubicBezTo>
                <a:cubicBezTo>
                  <a:pt x="850710" y="2350569"/>
                  <a:pt x="846161" y="2361942"/>
                  <a:pt x="832513" y="2394924"/>
                </a:cubicBezTo>
                <a:cubicBezTo>
                  <a:pt x="818865" y="2427906"/>
                  <a:pt x="792707" y="2485909"/>
                  <a:pt x="784746" y="2524578"/>
                </a:cubicBezTo>
                <a:cubicBezTo>
                  <a:pt x="776785" y="2563247"/>
                  <a:pt x="772236" y="2582581"/>
                  <a:pt x="784746" y="2626936"/>
                </a:cubicBezTo>
                <a:cubicBezTo>
                  <a:pt x="797256" y="2671291"/>
                  <a:pt x="842748" y="2738393"/>
                  <a:pt x="859808" y="2790709"/>
                </a:cubicBezTo>
                <a:cubicBezTo>
                  <a:pt x="876868" y="2843026"/>
                  <a:pt x="881986" y="2891930"/>
                  <a:pt x="887104" y="2940835"/>
                </a:cubicBezTo>
              </a:path>
            </a:pathLst>
          </a:custGeom>
          <a:noFill/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348" name="Прямоугольник 347"/>
          <p:cNvSpPr/>
          <p:nvPr/>
        </p:nvSpPr>
        <p:spPr>
          <a:xfrm>
            <a:off x="8236273" y="8932184"/>
            <a:ext cx="4038439" cy="215444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marL="171298" indent="-171298">
              <a:defRPr/>
            </a:pPr>
            <a:r>
              <a:rPr lang="ru-RU" sz="1400" kern="0" dirty="0">
                <a:solidFill>
                  <a:prstClr val="black"/>
                </a:solidFill>
              </a:rPr>
              <a:t>* Сведения ФГБУ «УГМС Республики Татарстан»</a:t>
            </a:r>
          </a:p>
        </p:txBody>
      </p:sp>
      <p:sp>
        <p:nvSpPr>
          <p:cNvPr id="349" name="AutoShape 24"/>
          <p:cNvSpPr>
            <a:spLocks noChangeArrowheads="1"/>
          </p:cNvSpPr>
          <p:nvPr/>
        </p:nvSpPr>
        <p:spPr bwMode="auto">
          <a:xfrm>
            <a:off x="2733385" y="5756845"/>
            <a:ext cx="757507" cy="259558"/>
          </a:xfrm>
          <a:prstGeom prst="wedgeRectCallout">
            <a:avLst>
              <a:gd name="adj1" fmla="val 44948"/>
              <a:gd name="adj2" fmla="val -134361"/>
            </a:avLst>
          </a:prstGeom>
          <a:solidFill>
            <a:srgbClr val="00B0F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 lIns="43684" tIns="21844" rIns="43684" bIns="21844">
            <a:spAutoFit/>
          </a:bodyPr>
          <a:lstStyle>
            <a:defPPr>
              <a:defRPr lang="ru-RU"/>
            </a:defPPr>
            <a:lvl1pPr marL="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97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р.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Волга</a:t>
            </a: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0" name="AutoShape 24"/>
          <p:cNvSpPr>
            <a:spLocks noChangeArrowheads="1"/>
          </p:cNvSpPr>
          <p:nvPr/>
        </p:nvSpPr>
        <p:spPr bwMode="auto">
          <a:xfrm>
            <a:off x="6402533" y="4329175"/>
            <a:ext cx="704993" cy="259558"/>
          </a:xfrm>
          <a:prstGeom prst="wedgeRectCallout">
            <a:avLst>
              <a:gd name="adj1" fmla="val 67640"/>
              <a:gd name="adj2" fmla="val 107089"/>
            </a:avLst>
          </a:prstGeom>
          <a:solidFill>
            <a:srgbClr val="00B0F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 lIns="43684" tIns="21844" rIns="43684" bIns="21844">
            <a:spAutoFit/>
          </a:bodyPr>
          <a:lstStyle>
            <a:defPPr>
              <a:defRPr lang="ru-RU"/>
            </a:defPPr>
            <a:lvl1pPr marL="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97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р.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Кама</a:t>
            </a: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1" name="AutoShape 24"/>
          <p:cNvSpPr>
            <a:spLocks noChangeArrowheads="1"/>
          </p:cNvSpPr>
          <p:nvPr/>
        </p:nvSpPr>
        <p:spPr bwMode="auto">
          <a:xfrm>
            <a:off x="7508459" y="3128309"/>
            <a:ext cx="1506823" cy="529290"/>
          </a:xfrm>
          <a:prstGeom prst="wedgeRectCallout">
            <a:avLst>
              <a:gd name="adj1" fmla="val 52808"/>
              <a:gd name="adj2" fmla="val 155078"/>
            </a:avLst>
          </a:prstGeom>
          <a:solidFill>
            <a:srgbClr val="FFFFFF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55692" tIns="27843" rIns="55692" bIns="27843"/>
          <a:lstStyle>
            <a:defPPr>
              <a:defRPr lang="ru-RU"/>
            </a:defPPr>
            <a:lvl1pPr marL="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97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6762">
              <a:defRPr/>
            </a:pPr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Ледовые явления на гидропостах УГМС</a:t>
            </a:r>
          </a:p>
          <a:p>
            <a:pPr algn="ctr">
              <a:defRPr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ледостав</a:t>
            </a:r>
            <a:endParaRPr lang="en-US" altLang="ru-RU" sz="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Прямоугольник 351"/>
          <p:cNvSpPr/>
          <p:nvPr/>
        </p:nvSpPr>
        <p:spPr>
          <a:xfrm>
            <a:off x="7796194" y="4121709"/>
            <a:ext cx="1140245" cy="21544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53" name="AutoShape 24"/>
          <p:cNvSpPr>
            <a:spLocks noChangeArrowheads="1"/>
          </p:cNvSpPr>
          <p:nvPr/>
        </p:nvSpPr>
        <p:spPr bwMode="auto">
          <a:xfrm>
            <a:off x="9313080" y="4715579"/>
            <a:ext cx="1506823" cy="636055"/>
          </a:xfrm>
          <a:prstGeom prst="wedgeRectCallout">
            <a:avLst>
              <a:gd name="adj1" fmla="val -80987"/>
              <a:gd name="adj2" fmla="val -64848"/>
            </a:avLst>
          </a:prstGeom>
          <a:solidFill>
            <a:srgbClr val="FFFFFF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55692" tIns="27843" rIns="55692" bIns="27843"/>
          <a:lstStyle>
            <a:defPPr>
              <a:defRPr lang="ru-RU"/>
            </a:defPPr>
            <a:lvl1pPr marL="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97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6762">
              <a:defRPr/>
            </a:pPr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Ледовые явления на гидропостах УГМС</a:t>
            </a:r>
          </a:p>
          <a:p>
            <a:pPr algn="ctr">
              <a:defRPr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ледяной покров с </a:t>
            </a:r>
            <a:r>
              <a:rPr lang="ru-RU" alt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полыньями</a:t>
            </a:r>
            <a:endParaRPr lang="en-US" altLang="ru-RU" sz="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4" name="AutoShape 24"/>
          <p:cNvSpPr>
            <a:spLocks noChangeArrowheads="1"/>
          </p:cNvSpPr>
          <p:nvPr/>
        </p:nvSpPr>
        <p:spPr bwMode="auto">
          <a:xfrm>
            <a:off x="7179543" y="5667029"/>
            <a:ext cx="1506823" cy="592706"/>
          </a:xfrm>
          <a:prstGeom prst="wedgeRectCallout">
            <a:avLst>
              <a:gd name="adj1" fmla="val -76016"/>
              <a:gd name="adj2" fmla="val -127852"/>
            </a:avLst>
          </a:prstGeom>
          <a:solidFill>
            <a:srgbClr val="FFFFFF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55692" tIns="27843" rIns="55692" bIns="27843"/>
          <a:lstStyle>
            <a:defPPr>
              <a:defRPr lang="ru-RU"/>
            </a:defPPr>
            <a:lvl1pPr marL="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97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6762">
              <a:defRPr/>
            </a:pPr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Ледовые явления на гидропостах УГМС</a:t>
            </a:r>
          </a:p>
          <a:p>
            <a:pPr algn="ctr">
              <a:defRPr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ледостав</a:t>
            </a:r>
            <a:endParaRPr lang="en-US" altLang="ru-RU" sz="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0" name="Полилиния 359"/>
          <p:cNvSpPr/>
          <p:nvPr/>
        </p:nvSpPr>
        <p:spPr>
          <a:xfrm>
            <a:off x="518755" y="8534402"/>
            <a:ext cx="358455" cy="271626"/>
          </a:xfrm>
          <a:custGeom>
            <a:avLst/>
            <a:gdLst>
              <a:gd name="connsiteX0" fmla="*/ 560717 w 1199072"/>
              <a:gd name="connsiteY0" fmla="*/ 207033 h 974784"/>
              <a:gd name="connsiteX1" fmla="*/ 0 w 1199072"/>
              <a:gd name="connsiteY1" fmla="*/ 414067 h 974784"/>
              <a:gd name="connsiteX2" fmla="*/ 284672 w 1199072"/>
              <a:gd name="connsiteY2" fmla="*/ 621101 h 974784"/>
              <a:gd name="connsiteX3" fmla="*/ 638355 w 1199072"/>
              <a:gd name="connsiteY3" fmla="*/ 664233 h 974784"/>
              <a:gd name="connsiteX4" fmla="*/ 646981 w 1199072"/>
              <a:gd name="connsiteY4" fmla="*/ 931652 h 974784"/>
              <a:gd name="connsiteX5" fmla="*/ 966159 w 1199072"/>
              <a:gd name="connsiteY5" fmla="*/ 974784 h 974784"/>
              <a:gd name="connsiteX6" fmla="*/ 1069675 w 1199072"/>
              <a:gd name="connsiteY6" fmla="*/ 646981 h 974784"/>
              <a:gd name="connsiteX7" fmla="*/ 1017917 w 1199072"/>
              <a:gd name="connsiteY7" fmla="*/ 431320 h 974784"/>
              <a:gd name="connsiteX8" fmla="*/ 1078302 w 1199072"/>
              <a:gd name="connsiteY8" fmla="*/ 362309 h 974784"/>
              <a:gd name="connsiteX9" fmla="*/ 1112808 w 1199072"/>
              <a:gd name="connsiteY9" fmla="*/ 345056 h 974784"/>
              <a:gd name="connsiteX10" fmla="*/ 1130060 w 1199072"/>
              <a:gd name="connsiteY10" fmla="*/ 319177 h 974784"/>
              <a:gd name="connsiteX11" fmla="*/ 1147313 w 1199072"/>
              <a:gd name="connsiteY11" fmla="*/ 301924 h 974784"/>
              <a:gd name="connsiteX12" fmla="*/ 1199072 w 1199072"/>
              <a:gd name="connsiteY12" fmla="*/ 181154 h 974784"/>
              <a:gd name="connsiteX13" fmla="*/ 1052423 w 1199072"/>
              <a:gd name="connsiteY13" fmla="*/ 120769 h 974784"/>
              <a:gd name="connsiteX14" fmla="*/ 992038 w 1199072"/>
              <a:gd name="connsiteY14" fmla="*/ 112143 h 974784"/>
              <a:gd name="connsiteX15" fmla="*/ 500332 w 1199072"/>
              <a:gd name="connsiteY15" fmla="*/ 0 h 974784"/>
              <a:gd name="connsiteX16" fmla="*/ 560717 w 1199072"/>
              <a:gd name="connsiteY16" fmla="*/ 207033 h 97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99072" h="974784">
                <a:moveTo>
                  <a:pt x="560717" y="207033"/>
                </a:moveTo>
                <a:lnTo>
                  <a:pt x="0" y="414067"/>
                </a:lnTo>
                <a:lnTo>
                  <a:pt x="284672" y="621101"/>
                </a:lnTo>
                <a:lnTo>
                  <a:pt x="638355" y="664233"/>
                </a:lnTo>
                <a:lnTo>
                  <a:pt x="646981" y="931652"/>
                </a:lnTo>
                <a:lnTo>
                  <a:pt x="966159" y="974784"/>
                </a:lnTo>
                <a:lnTo>
                  <a:pt x="1069675" y="646981"/>
                </a:lnTo>
                <a:lnTo>
                  <a:pt x="1017917" y="431320"/>
                </a:lnTo>
                <a:cubicBezTo>
                  <a:pt x="1038045" y="408316"/>
                  <a:pt x="1055684" y="382870"/>
                  <a:pt x="1078302" y="362309"/>
                </a:cubicBezTo>
                <a:cubicBezTo>
                  <a:pt x="1087817" y="353659"/>
                  <a:pt x="1102929" y="353289"/>
                  <a:pt x="1112808" y="345056"/>
                </a:cubicBezTo>
                <a:cubicBezTo>
                  <a:pt x="1120772" y="338419"/>
                  <a:pt x="1123584" y="327273"/>
                  <a:pt x="1130060" y="319177"/>
                </a:cubicBezTo>
                <a:cubicBezTo>
                  <a:pt x="1135141" y="312826"/>
                  <a:pt x="1141562" y="307675"/>
                  <a:pt x="1147313" y="301924"/>
                </a:cubicBezTo>
                <a:lnTo>
                  <a:pt x="1199072" y="181154"/>
                </a:lnTo>
                <a:cubicBezTo>
                  <a:pt x="1161816" y="164220"/>
                  <a:pt x="1098310" y="131358"/>
                  <a:pt x="1052423" y="120769"/>
                </a:cubicBezTo>
                <a:cubicBezTo>
                  <a:pt x="1032611" y="116197"/>
                  <a:pt x="992038" y="112143"/>
                  <a:pt x="992038" y="112143"/>
                </a:cubicBezTo>
                <a:lnTo>
                  <a:pt x="500332" y="0"/>
                </a:lnTo>
                <a:lnTo>
                  <a:pt x="560717" y="207033"/>
                </a:lnTo>
                <a:close/>
              </a:path>
            </a:pathLst>
          </a:custGeom>
          <a:pattFill prst="openDmnd">
            <a:fgClr>
              <a:schemeClr val="bg1"/>
            </a:fgClr>
            <a:bgClr>
              <a:srgbClr val="FFFFFF"/>
            </a:bgClr>
          </a:patt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61" name="Прямоугольник 360"/>
          <p:cNvSpPr/>
          <p:nvPr/>
        </p:nvSpPr>
        <p:spPr>
          <a:xfrm>
            <a:off x="990601" y="8534410"/>
            <a:ext cx="3206750" cy="307712"/>
          </a:xfrm>
          <a:prstGeom prst="rect">
            <a:avLst/>
          </a:prstGeom>
        </p:spPr>
        <p:txBody>
          <a:bodyPr wrap="square" lIns="91369" tIns="45688" rIns="91369" bIns="45688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Ледовые явления</a:t>
            </a:r>
            <a:endParaRPr lang="ru-RU" sz="1400" dirty="0">
              <a:solidFill>
                <a:srgbClr val="000000"/>
              </a:solidFill>
            </a:endParaRPr>
          </a:p>
        </p:txBody>
      </p:sp>
      <p:cxnSp>
        <p:nvCxnSpPr>
          <p:cNvPr id="363" name="Прямая соединительная линия 362"/>
          <p:cNvCxnSpPr/>
          <p:nvPr/>
        </p:nvCxnSpPr>
        <p:spPr>
          <a:xfrm>
            <a:off x="457201" y="8991601"/>
            <a:ext cx="592001" cy="0"/>
          </a:xfrm>
          <a:prstGeom prst="line">
            <a:avLst/>
          </a:prstGeom>
          <a:ln w="698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4" name="Прямоугольник 363"/>
          <p:cNvSpPr/>
          <p:nvPr/>
        </p:nvSpPr>
        <p:spPr>
          <a:xfrm>
            <a:off x="990601" y="8835396"/>
            <a:ext cx="3206750" cy="307712"/>
          </a:xfrm>
          <a:prstGeom prst="rect">
            <a:avLst/>
          </a:prstGeom>
        </p:spPr>
        <p:txBody>
          <a:bodyPr wrap="square" lIns="91369" tIns="45688" rIns="91369" bIns="45688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Ледостав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39" name="AutoShape 24"/>
          <p:cNvSpPr>
            <a:spLocks noChangeArrowheads="1"/>
          </p:cNvSpPr>
          <p:nvPr/>
        </p:nvSpPr>
        <p:spPr bwMode="auto">
          <a:xfrm>
            <a:off x="3577504" y="3297010"/>
            <a:ext cx="1506823" cy="703866"/>
          </a:xfrm>
          <a:prstGeom prst="wedgeRectCallout">
            <a:avLst>
              <a:gd name="adj1" fmla="val -57940"/>
              <a:gd name="adj2" fmla="val 85893"/>
            </a:avLst>
          </a:prstGeom>
          <a:solidFill>
            <a:srgbClr val="FFFFFF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55692" tIns="27843" rIns="55692" bIns="27843"/>
          <a:lstStyle>
            <a:defPPr>
              <a:defRPr lang="ru-RU"/>
            </a:defPPr>
            <a:lvl1pPr marL="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97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6762">
              <a:defRPr/>
            </a:pPr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Ледовые явления на гидропостах УГМС</a:t>
            </a:r>
          </a:p>
          <a:p>
            <a:pPr algn="ctr">
              <a:defRPr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ледостав</a:t>
            </a:r>
            <a:endParaRPr lang="en-US" altLang="ru-RU" sz="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19" name="Picture 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62966" r="75665" b="9276"/>
          <a:stretch/>
        </p:blipFill>
        <p:spPr bwMode="auto">
          <a:xfrm>
            <a:off x="2198010" y="3880385"/>
            <a:ext cx="483319" cy="46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0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21" y="4613825"/>
            <a:ext cx="481013" cy="46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1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173" y="5168709"/>
            <a:ext cx="481013" cy="46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2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777" y="5119860"/>
            <a:ext cx="481013" cy="46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3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583" y="4982055"/>
            <a:ext cx="481013" cy="46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6" name="Picture 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506" y="3816148"/>
            <a:ext cx="481013" cy="46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7" name="Picture 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45" y="7825100"/>
            <a:ext cx="481013" cy="46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" name="Заголовок 1"/>
          <p:cNvSpPr txBox="1">
            <a:spLocks/>
          </p:cNvSpPr>
          <p:nvPr/>
        </p:nvSpPr>
        <p:spPr>
          <a:xfrm>
            <a:off x="0" y="-76201"/>
            <a:ext cx="12813324" cy="91440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30" tIns="32555" rIns="65130" bIns="32555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МОДЕЛЬ РАЗВИТИЯ ОБСТАНОВКИ</a:t>
            </a:r>
          </a:p>
          <a:p>
            <a:r>
              <a:rPr lang="ru-RU" altLang="ru-RU" dirty="0" smtClean="0">
                <a:solidFill>
                  <a:srgbClr val="000000"/>
                </a:solidFill>
              </a:rPr>
              <a:t>(</a:t>
            </a:r>
            <a:r>
              <a:rPr lang="ru-RU" dirty="0">
                <a:solidFill>
                  <a:srgbClr val="000000"/>
                </a:solidFill>
              </a:rPr>
              <a:t>ЛЕДОВАЯ </a:t>
            </a:r>
            <a:r>
              <a:rPr lang="ru-RU" dirty="0" smtClean="0">
                <a:solidFill>
                  <a:srgbClr val="000000"/>
                </a:solidFill>
              </a:rPr>
              <a:t>ОБСТАНОВКА</a:t>
            </a:r>
            <a:r>
              <a:rPr lang="ru-RU" altLang="ru-RU" dirty="0" smtClean="0">
                <a:solidFill>
                  <a:srgbClr val="000000"/>
                </a:solidFill>
              </a:rPr>
              <a:t>)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9035248" y="3860800"/>
            <a:ext cx="1835959" cy="469900"/>
          </a:xfrm>
          <a:custGeom>
            <a:avLst/>
            <a:gdLst>
              <a:gd name="connsiteX0" fmla="*/ 0 w 1803400"/>
              <a:gd name="connsiteY0" fmla="*/ 469900 h 469900"/>
              <a:gd name="connsiteX1" fmla="*/ 38100 w 1803400"/>
              <a:gd name="connsiteY1" fmla="*/ 406400 h 469900"/>
              <a:gd name="connsiteX2" fmla="*/ 0 w 1803400"/>
              <a:gd name="connsiteY2" fmla="*/ 190500 h 469900"/>
              <a:gd name="connsiteX3" fmla="*/ 101600 w 1803400"/>
              <a:gd name="connsiteY3" fmla="*/ 114300 h 469900"/>
              <a:gd name="connsiteX4" fmla="*/ 355600 w 1803400"/>
              <a:gd name="connsiteY4" fmla="*/ 38100 h 469900"/>
              <a:gd name="connsiteX5" fmla="*/ 533400 w 1803400"/>
              <a:gd name="connsiteY5" fmla="*/ 0 h 469900"/>
              <a:gd name="connsiteX6" fmla="*/ 774700 w 1803400"/>
              <a:gd name="connsiteY6" fmla="*/ 0 h 469900"/>
              <a:gd name="connsiteX7" fmla="*/ 914400 w 1803400"/>
              <a:gd name="connsiteY7" fmla="*/ 38100 h 469900"/>
              <a:gd name="connsiteX8" fmla="*/ 1079500 w 1803400"/>
              <a:gd name="connsiteY8" fmla="*/ 38100 h 469900"/>
              <a:gd name="connsiteX9" fmla="*/ 1219200 w 1803400"/>
              <a:gd name="connsiteY9" fmla="*/ 152400 h 469900"/>
              <a:gd name="connsiteX10" fmla="*/ 1320800 w 1803400"/>
              <a:gd name="connsiteY10" fmla="*/ 254000 h 469900"/>
              <a:gd name="connsiteX11" fmla="*/ 1422400 w 1803400"/>
              <a:gd name="connsiteY11" fmla="*/ 292100 h 469900"/>
              <a:gd name="connsiteX12" fmla="*/ 1498600 w 1803400"/>
              <a:gd name="connsiteY12" fmla="*/ 317500 h 469900"/>
              <a:gd name="connsiteX13" fmla="*/ 1663700 w 1803400"/>
              <a:gd name="connsiteY13" fmla="*/ 317500 h 469900"/>
              <a:gd name="connsiteX14" fmla="*/ 1803400 w 1803400"/>
              <a:gd name="connsiteY14" fmla="*/ 31750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03400" h="469900">
                <a:moveTo>
                  <a:pt x="0" y="469900"/>
                </a:moveTo>
                <a:lnTo>
                  <a:pt x="38100" y="406400"/>
                </a:lnTo>
                <a:lnTo>
                  <a:pt x="0" y="190500"/>
                </a:lnTo>
                <a:lnTo>
                  <a:pt x="101600" y="114300"/>
                </a:lnTo>
                <a:lnTo>
                  <a:pt x="355600" y="38100"/>
                </a:lnTo>
                <a:lnTo>
                  <a:pt x="533400" y="0"/>
                </a:lnTo>
                <a:lnTo>
                  <a:pt x="774700" y="0"/>
                </a:lnTo>
                <a:lnTo>
                  <a:pt x="914400" y="38100"/>
                </a:lnTo>
                <a:lnTo>
                  <a:pt x="1079500" y="38100"/>
                </a:lnTo>
                <a:lnTo>
                  <a:pt x="1219200" y="152400"/>
                </a:lnTo>
                <a:lnTo>
                  <a:pt x="1320800" y="254000"/>
                </a:lnTo>
                <a:lnTo>
                  <a:pt x="1422400" y="292100"/>
                </a:lnTo>
                <a:lnTo>
                  <a:pt x="1498600" y="317500"/>
                </a:lnTo>
                <a:lnTo>
                  <a:pt x="1663700" y="317500"/>
                </a:lnTo>
                <a:lnTo>
                  <a:pt x="1803400" y="317500"/>
                </a:lnTo>
              </a:path>
            </a:pathLst>
          </a:custGeom>
          <a:ln w="952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85" tIns="45695" rIns="91385" bIns="45695" spcCol="0" rtlCol="0" anchor="ctr"/>
          <a:lstStyle/>
          <a:p>
            <a:pPr algn="ctr"/>
            <a:endParaRPr lang="ru-RU"/>
          </a:p>
        </p:txBody>
      </p:sp>
      <p:pic>
        <p:nvPicPr>
          <p:cNvPr id="137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402" y="3671000"/>
            <a:ext cx="481013" cy="46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лилиния 2"/>
          <p:cNvSpPr/>
          <p:nvPr/>
        </p:nvSpPr>
        <p:spPr>
          <a:xfrm>
            <a:off x="6888837" y="4325111"/>
            <a:ext cx="2164618" cy="804862"/>
          </a:xfrm>
          <a:custGeom>
            <a:avLst/>
            <a:gdLst>
              <a:gd name="connsiteX0" fmla="*/ 0 w 2133600"/>
              <a:gd name="connsiteY0" fmla="*/ 804862 h 804862"/>
              <a:gd name="connsiteX1" fmla="*/ 242887 w 2133600"/>
              <a:gd name="connsiteY1" fmla="*/ 661987 h 804862"/>
              <a:gd name="connsiteX2" fmla="*/ 471487 w 2133600"/>
              <a:gd name="connsiteY2" fmla="*/ 752475 h 804862"/>
              <a:gd name="connsiteX3" fmla="*/ 795337 w 2133600"/>
              <a:gd name="connsiteY3" fmla="*/ 690562 h 804862"/>
              <a:gd name="connsiteX4" fmla="*/ 871537 w 2133600"/>
              <a:gd name="connsiteY4" fmla="*/ 400050 h 804862"/>
              <a:gd name="connsiteX5" fmla="*/ 1023937 w 2133600"/>
              <a:gd name="connsiteY5" fmla="*/ 385762 h 804862"/>
              <a:gd name="connsiteX6" fmla="*/ 1190625 w 2133600"/>
              <a:gd name="connsiteY6" fmla="*/ 152400 h 804862"/>
              <a:gd name="connsiteX7" fmla="*/ 1366837 w 2133600"/>
              <a:gd name="connsiteY7" fmla="*/ 180975 h 804862"/>
              <a:gd name="connsiteX8" fmla="*/ 1528762 w 2133600"/>
              <a:gd name="connsiteY8" fmla="*/ 14287 h 804862"/>
              <a:gd name="connsiteX9" fmla="*/ 1743075 w 2133600"/>
              <a:gd name="connsiteY9" fmla="*/ 114300 h 804862"/>
              <a:gd name="connsiteX10" fmla="*/ 1876425 w 2133600"/>
              <a:gd name="connsiteY10" fmla="*/ 171450 h 804862"/>
              <a:gd name="connsiteX11" fmla="*/ 2033587 w 2133600"/>
              <a:gd name="connsiteY11" fmla="*/ 133350 h 804862"/>
              <a:gd name="connsiteX12" fmla="*/ 2133600 w 2133600"/>
              <a:gd name="connsiteY12" fmla="*/ 0 h 80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3600" h="804862">
                <a:moveTo>
                  <a:pt x="0" y="804862"/>
                </a:moveTo>
                <a:lnTo>
                  <a:pt x="242887" y="661987"/>
                </a:lnTo>
                <a:lnTo>
                  <a:pt x="471487" y="752475"/>
                </a:lnTo>
                <a:lnTo>
                  <a:pt x="795337" y="690562"/>
                </a:lnTo>
                <a:lnTo>
                  <a:pt x="871537" y="400050"/>
                </a:lnTo>
                <a:lnTo>
                  <a:pt x="1023937" y="385762"/>
                </a:lnTo>
                <a:lnTo>
                  <a:pt x="1190625" y="152400"/>
                </a:lnTo>
                <a:lnTo>
                  <a:pt x="1366837" y="180975"/>
                </a:lnTo>
                <a:lnTo>
                  <a:pt x="1528762" y="14287"/>
                </a:lnTo>
                <a:lnTo>
                  <a:pt x="1743075" y="114300"/>
                </a:lnTo>
                <a:lnTo>
                  <a:pt x="1876425" y="171450"/>
                </a:lnTo>
                <a:lnTo>
                  <a:pt x="2033587" y="133350"/>
                </a:lnTo>
                <a:lnTo>
                  <a:pt x="2133600" y="0"/>
                </a:lnTo>
              </a:path>
            </a:pathLst>
          </a:custGeom>
          <a:ln w="952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85" tIns="45695" rIns="91385" bIns="45695" spcCol="0" rtlCol="0" anchor="ctr"/>
          <a:lstStyle/>
          <a:p>
            <a:pPr algn="ctr"/>
            <a:endParaRPr lang="ru-RU"/>
          </a:p>
        </p:txBody>
      </p:sp>
      <p:sp>
        <p:nvSpPr>
          <p:cNvPr id="359" name="Полилиния 358"/>
          <p:cNvSpPr/>
          <p:nvPr/>
        </p:nvSpPr>
        <p:spPr>
          <a:xfrm>
            <a:off x="8504438" y="4356147"/>
            <a:ext cx="431999" cy="360000"/>
          </a:xfrm>
          <a:custGeom>
            <a:avLst/>
            <a:gdLst>
              <a:gd name="connsiteX0" fmla="*/ 560717 w 1199072"/>
              <a:gd name="connsiteY0" fmla="*/ 207033 h 974784"/>
              <a:gd name="connsiteX1" fmla="*/ 0 w 1199072"/>
              <a:gd name="connsiteY1" fmla="*/ 414067 h 974784"/>
              <a:gd name="connsiteX2" fmla="*/ 284672 w 1199072"/>
              <a:gd name="connsiteY2" fmla="*/ 621101 h 974784"/>
              <a:gd name="connsiteX3" fmla="*/ 638355 w 1199072"/>
              <a:gd name="connsiteY3" fmla="*/ 664233 h 974784"/>
              <a:gd name="connsiteX4" fmla="*/ 646981 w 1199072"/>
              <a:gd name="connsiteY4" fmla="*/ 931652 h 974784"/>
              <a:gd name="connsiteX5" fmla="*/ 966159 w 1199072"/>
              <a:gd name="connsiteY5" fmla="*/ 974784 h 974784"/>
              <a:gd name="connsiteX6" fmla="*/ 1069675 w 1199072"/>
              <a:gd name="connsiteY6" fmla="*/ 646981 h 974784"/>
              <a:gd name="connsiteX7" fmla="*/ 1017917 w 1199072"/>
              <a:gd name="connsiteY7" fmla="*/ 431320 h 974784"/>
              <a:gd name="connsiteX8" fmla="*/ 1078302 w 1199072"/>
              <a:gd name="connsiteY8" fmla="*/ 362309 h 974784"/>
              <a:gd name="connsiteX9" fmla="*/ 1112808 w 1199072"/>
              <a:gd name="connsiteY9" fmla="*/ 345056 h 974784"/>
              <a:gd name="connsiteX10" fmla="*/ 1130060 w 1199072"/>
              <a:gd name="connsiteY10" fmla="*/ 319177 h 974784"/>
              <a:gd name="connsiteX11" fmla="*/ 1147313 w 1199072"/>
              <a:gd name="connsiteY11" fmla="*/ 301924 h 974784"/>
              <a:gd name="connsiteX12" fmla="*/ 1199072 w 1199072"/>
              <a:gd name="connsiteY12" fmla="*/ 181154 h 974784"/>
              <a:gd name="connsiteX13" fmla="*/ 1052423 w 1199072"/>
              <a:gd name="connsiteY13" fmla="*/ 120769 h 974784"/>
              <a:gd name="connsiteX14" fmla="*/ 992038 w 1199072"/>
              <a:gd name="connsiteY14" fmla="*/ 112143 h 974784"/>
              <a:gd name="connsiteX15" fmla="*/ 500332 w 1199072"/>
              <a:gd name="connsiteY15" fmla="*/ 0 h 974784"/>
              <a:gd name="connsiteX16" fmla="*/ 560717 w 1199072"/>
              <a:gd name="connsiteY16" fmla="*/ 207033 h 97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99072" h="974784">
                <a:moveTo>
                  <a:pt x="560717" y="207033"/>
                </a:moveTo>
                <a:lnTo>
                  <a:pt x="0" y="414067"/>
                </a:lnTo>
                <a:lnTo>
                  <a:pt x="284672" y="621101"/>
                </a:lnTo>
                <a:lnTo>
                  <a:pt x="638355" y="664233"/>
                </a:lnTo>
                <a:lnTo>
                  <a:pt x="646981" y="931652"/>
                </a:lnTo>
                <a:lnTo>
                  <a:pt x="966159" y="974784"/>
                </a:lnTo>
                <a:lnTo>
                  <a:pt x="1069675" y="646981"/>
                </a:lnTo>
                <a:lnTo>
                  <a:pt x="1017917" y="431320"/>
                </a:lnTo>
                <a:cubicBezTo>
                  <a:pt x="1038045" y="408316"/>
                  <a:pt x="1055684" y="382870"/>
                  <a:pt x="1078302" y="362309"/>
                </a:cubicBezTo>
                <a:cubicBezTo>
                  <a:pt x="1087817" y="353659"/>
                  <a:pt x="1102929" y="353289"/>
                  <a:pt x="1112808" y="345056"/>
                </a:cubicBezTo>
                <a:cubicBezTo>
                  <a:pt x="1120772" y="338419"/>
                  <a:pt x="1123584" y="327273"/>
                  <a:pt x="1130060" y="319177"/>
                </a:cubicBezTo>
                <a:cubicBezTo>
                  <a:pt x="1135141" y="312826"/>
                  <a:pt x="1141562" y="307675"/>
                  <a:pt x="1147313" y="301924"/>
                </a:cubicBezTo>
                <a:lnTo>
                  <a:pt x="1199072" y="181154"/>
                </a:lnTo>
                <a:cubicBezTo>
                  <a:pt x="1161816" y="164220"/>
                  <a:pt x="1098310" y="131358"/>
                  <a:pt x="1052423" y="120769"/>
                </a:cubicBezTo>
                <a:cubicBezTo>
                  <a:pt x="1032611" y="116197"/>
                  <a:pt x="992038" y="112143"/>
                  <a:pt x="992038" y="112143"/>
                </a:cubicBezTo>
                <a:lnTo>
                  <a:pt x="500332" y="0"/>
                </a:lnTo>
                <a:lnTo>
                  <a:pt x="560717" y="207033"/>
                </a:lnTo>
                <a:close/>
              </a:path>
            </a:pathLst>
          </a:custGeom>
          <a:pattFill prst="openDmnd">
            <a:fgClr>
              <a:schemeClr val="bg1"/>
            </a:fgClr>
            <a:bgClr>
              <a:srgbClr val="FFFFFF"/>
            </a:bgClr>
          </a:patt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3124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545" y="4864274"/>
            <a:ext cx="481013" cy="46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3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143002"/>
            <a:ext cx="12047162" cy="8153400"/>
          </a:xfrm>
          <a:prstGeom prst="rect">
            <a:avLst/>
          </a:prstGeom>
          <a:solidFill>
            <a:sysClr val="window" lastClr="FFFFFF"/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9" name="Полилиния 158"/>
          <p:cNvSpPr/>
          <p:nvPr/>
        </p:nvSpPr>
        <p:spPr>
          <a:xfrm>
            <a:off x="1783706" y="3360750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74" name="Rectangle 58"/>
          <p:cNvSpPr>
            <a:spLocks noChangeArrowheads="1"/>
          </p:cNvSpPr>
          <p:nvPr/>
        </p:nvSpPr>
        <p:spPr bwMode="auto">
          <a:xfrm>
            <a:off x="461014" y="1225173"/>
            <a:ext cx="11883386" cy="451227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</a:ln>
          <a:extLst/>
        </p:spPr>
        <p:txBody>
          <a:bodyPr wrap="square" lIns="128001" tIns="64001" rIns="128001" bIns="64001">
            <a:spAutoFit/>
          </a:bodyPr>
          <a:lstStyle/>
          <a:p>
            <a:pPr algn="ctr" defTabSz="1280006"/>
            <a:r>
              <a:rPr lang="ru-RU" altLang="ru-RU" sz="2000" b="1" dirty="0" smtClean="0">
                <a:solidFill>
                  <a:prstClr val="black"/>
                </a:solidFill>
              </a:rPr>
              <a:t>Функционирует одна ледовая переправа</a:t>
            </a:r>
            <a:endParaRPr lang="ru-RU" altLang="ru-RU" sz="2000" b="1" dirty="0">
              <a:solidFill>
                <a:prstClr val="black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936191" y="3743341"/>
            <a:ext cx="954183" cy="317765"/>
          </a:xfrm>
          <a:prstGeom prst="rect">
            <a:avLst/>
          </a:prstGeom>
        </p:spPr>
        <p:txBody>
          <a:bodyPr wrap="none" lIns="0" tIns="0" rIns="0" bIns="0" anchor="ctr" anchorCtr="1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555397" y="3766107"/>
            <a:ext cx="1337670" cy="177948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45" name="Прямоугольник 44"/>
          <p:cNvSpPr>
            <a:spLocks/>
          </p:cNvSpPr>
          <p:nvPr/>
        </p:nvSpPr>
        <p:spPr>
          <a:xfrm>
            <a:off x="2053329" y="4442438"/>
            <a:ext cx="1337670" cy="174771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п.г.т. Н. Вязовые</a:t>
            </a:r>
          </a:p>
        </p:txBody>
      </p:sp>
      <p:sp>
        <p:nvSpPr>
          <p:cNvPr id="46" name="Rectangle 112"/>
          <p:cNvSpPr>
            <a:spLocks noChangeArrowheads="1"/>
          </p:cNvSpPr>
          <p:nvPr/>
        </p:nvSpPr>
        <p:spPr bwMode="auto">
          <a:xfrm>
            <a:off x="3063967" y="3962175"/>
            <a:ext cx="110585" cy="31206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8001" tIns="64001" rIns="128001" bIns="64001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pic>
        <p:nvPicPr>
          <p:cNvPr id="48" name="Picture 15" descr="773013438"/>
          <p:cNvPicPr>
            <a:picLocks noChangeAspect="1" noChangeArrowheads="1" noCrop="1"/>
          </p:cNvPicPr>
          <p:nvPr/>
        </p:nvPicPr>
        <p:blipFill>
          <a:blip r:embed="rId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160" y="3944109"/>
            <a:ext cx="341807" cy="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Line 251"/>
          <p:cNvSpPr>
            <a:spLocks noChangeShapeType="1"/>
          </p:cNvSpPr>
          <p:nvPr/>
        </p:nvSpPr>
        <p:spPr bwMode="auto">
          <a:xfrm flipH="1">
            <a:off x="1112568" y="4902184"/>
            <a:ext cx="8197" cy="2021888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01" tIns="64001" rIns="128001" bIns="64001"/>
          <a:lstStyle/>
          <a:p>
            <a:endParaRPr lang="ru-RU"/>
          </a:p>
        </p:txBody>
      </p:sp>
      <p:sp>
        <p:nvSpPr>
          <p:cNvPr id="57" name="Line 250"/>
          <p:cNvSpPr>
            <a:spLocks noChangeShapeType="1"/>
          </p:cNvSpPr>
          <p:nvPr/>
        </p:nvSpPr>
        <p:spPr bwMode="auto">
          <a:xfrm flipV="1">
            <a:off x="1104373" y="4061964"/>
            <a:ext cx="1557471" cy="83927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01" tIns="64001" rIns="128001" bIns="64001"/>
          <a:lstStyle/>
          <a:p>
            <a:endParaRPr lang="ru-RU"/>
          </a:p>
        </p:txBody>
      </p:sp>
      <p:sp>
        <p:nvSpPr>
          <p:cNvPr id="60" name="AutoShape 84"/>
          <p:cNvSpPr>
            <a:spLocks noChangeArrowheads="1"/>
          </p:cNvSpPr>
          <p:nvPr/>
        </p:nvSpPr>
        <p:spPr bwMode="auto">
          <a:xfrm>
            <a:off x="762000" y="1905000"/>
            <a:ext cx="2858589" cy="1457157"/>
          </a:xfrm>
          <a:prstGeom prst="wedgeRectCallout">
            <a:avLst>
              <a:gd name="adj1" fmla="val 31560"/>
              <a:gd name="adj2" fmla="val 88083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46650" tIns="73275" rIns="146650" bIns="73275"/>
          <a:lstStyle>
            <a:lvl1pPr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Зеленодольском районе по двум полосам, протяженность - 1300 м, в направлении г. Зеленодольск – п.г.т. Н.Вязовые, грузоподъемность 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т, режим работы круглосуточный.</a:t>
            </a:r>
            <a:endParaRPr lang="ru-RU" altLang="ru-RU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00819" y="8288113"/>
            <a:ext cx="4185551" cy="881449"/>
            <a:chOff x="429264" y="7753866"/>
            <a:chExt cx="4185551" cy="881449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599094" y="7753866"/>
              <a:ext cx="4015721" cy="88144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TextBox 132"/>
            <p:cNvSpPr txBox="1">
              <a:spLocks noChangeArrowheads="1"/>
            </p:cNvSpPr>
            <p:nvPr/>
          </p:nvSpPr>
          <p:spPr bwMode="auto">
            <a:xfrm>
              <a:off x="1347748" y="8180391"/>
              <a:ext cx="2291694" cy="215444"/>
            </a:xfrm>
            <a:prstGeom prst="rect">
              <a:avLst/>
            </a:prstGeom>
            <a:solidFill>
              <a:srgbClr val="FFFFFF">
                <a:alpha val="8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altLang="ru-RU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 Ледовая переправа</a:t>
              </a:r>
            </a:p>
          </p:txBody>
        </p:sp>
        <p:sp>
          <p:nvSpPr>
            <p:cNvPr id="65" name="Rectangle 112"/>
            <p:cNvSpPr>
              <a:spLocks noChangeArrowheads="1"/>
            </p:cNvSpPr>
            <p:nvPr/>
          </p:nvSpPr>
          <p:spPr bwMode="auto">
            <a:xfrm>
              <a:off x="1122625" y="8085283"/>
              <a:ext cx="111296" cy="33035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ru-RU" altLang="ru-RU"/>
            </a:p>
          </p:txBody>
        </p:sp>
        <p:pic>
          <p:nvPicPr>
            <p:cNvPr id="66" name="Picture 15" descr="773013438"/>
            <p:cNvPicPr>
              <a:picLocks noChangeAspect="1" noChangeArrowheads="1" noCrop="1"/>
            </p:cNvPicPr>
            <p:nvPr/>
          </p:nvPicPr>
          <p:blipFill>
            <a:blip r:embed="rId3">
              <a:lum contras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559" y="8082853"/>
              <a:ext cx="344007" cy="330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Text Box 270"/>
            <p:cNvSpPr txBox="1">
              <a:spLocks noChangeArrowheads="1"/>
            </p:cNvSpPr>
            <p:nvPr/>
          </p:nvSpPr>
          <p:spPr bwMode="auto">
            <a:xfrm>
              <a:off x="429264" y="7826443"/>
              <a:ext cx="3687493" cy="26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375" tIns="34188" rIns="68375" bIns="34188">
              <a:spAutoFit/>
            </a:bodyPr>
            <a:lstStyle>
              <a:lvl1pPr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13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ОБОЗНАЧЕНИЯ:</a:t>
              </a:r>
            </a:p>
          </p:txBody>
        </p:sp>
      </p:grpSp>
      <p:sp>
        <p:nvSpPr>
          <p:cNvPr id="68" name="Заголовок 1"/>
          <p:cNvSpPr txBox="1">
            <a:spLocks/>
          </p:cNvSpPr>
          <p:nvPr/>
        </p:nvSpPr>
        <p:spPr>
          <a:xfrm>
            <a:off x="-11724" y="940"/>
            <a:ext cx="12813323" cy="83725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30" tIns="32555" rIns="65130" bIns="32555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000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/>
              <a:t>ОБСТАНОВКИ</a:t>
            </a:r>
          </a:p>
          <a:p>
            <a:r>
              <a:rPr lang="ru-RU" altLang="ru-RU" dirty="0"/>
              <a:t>(ФУНКЦИОНИРОВАНИЕ ЛЕДОВЫХ </a:t>
            </a:r>
            <a:r>
              <a:rPr lang="ru-RU" altLang="ru-RU" dirty="0"/>
              <a:t>ПЕРЕПРАВ) </a:t>
            </a:r>
            <a:endParaRPr lang="ru-R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t="9119" r="52727" b="15724"/>
          <a:stretch/>
        </p:blipFill>
        <p:spPr bwMode="auto">
          <a:xfrm>
            <a:off x="1210649" y="4917734"/>
            <a:ext cx="2464320" cy="1984284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0" name="Группа 159"/>
          <p:cNvGrpSpPr/>
          <p:nvPr/>
        </p:nvGrpSpPr>
        <p:grpSpPr>
          <a:xfrm>
            <a:off x="10279310" y="7441310"/>
            <a:ext cx="2065090" cy="1778890"/>
            <a:chOff x="793779" y="7599741"/>
            <a:chExt cx="4921221" cy="1995499"/>
          </a:xfrm>
        </p:grpSpPr>
        <p:sp>
          <p:nvSpPr>
            <p:cNvPr id="161" name="Прямоугольник 16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2" name="Text Box 144"/>
            <p:cNvSpPr txBox="1">
              <a:spLocks noChangeArrowheads="1"/>
            </p:cNvSpPr>
            <p:nvPr/>
          </p:nvSpPr>
          <p:spPr bwMode="auto">
            <a:xfrm>
              <a:off x="1381893" y="7640376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63" name="Прямоугольник 162"/>
          <p:cNvSpPr>
            <a:spLocks noChangeAspect="1"/>
          </p:cNvSpPr>
          <p:nvPr/>
        </p:nvSpPr>
        <p:spPr>
          <a:xfrm>
            <a:off x="10382875" y="7936244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Прямоугольник 163"/>
          <p:cNvSpPr/>
          <p:nvPr/>
        </p:nvSpPr>
        <p:spPr>
          <a:xfrm>
            <a:off x="10757370" y="7986432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36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65" name="Прямоугольник 164"/>
          <p:cNvSpPr>
            <a:spLocks noChangeAspect="1"/>
          </p:cNvSpPr>
          <p:nvPr/>
        </p:nvSpPr>
        <p:spPr>
          <a:xfrm>
            <a:off x="10382875" y="8291256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Прямоугольник 165"/>
          <p:cNvSpPr/>
          <p:nvPr/>
        </p:nvSpPr>
        <p:spPr>
          <a:xfrm>
            <a:off x="10747283" y="8355392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36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67" name="Прямоугольник 166"/>
          <p:cNvSpPr>
            <a:spLocks noChangeAspect="1"/>
          </p:cNvSpPr>
          <p:nvPr/>
        </p:nvSpPr>
        <p:spPr>
          <a:xfrm>
            <a:off x="10382875" y="8676440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10747283" y="874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36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77568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5198"/>
            <a:ext cx="304483" cy="30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14" tIns="45615" rIns="91214" bIns="45615"/>
          <a:lstStyle/>
          <a:p>
            <a:pPr defTabSz="912904"/>
            <a:endParaRPr lang="ru-RU" altLang="ru-RU">
              <a:solidFill>
                <a:srgbClr val="0070C0"/>
              </a:solidFill>
            </a:endParaRPr>
          </a:p>
        </p:txBody>
      </p:sp>
      <p:pic>
        <p:nvPicPr>
          <p:cNvPr id="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60" y="1131994"/>
            <a:ext cx="12059285" cy="8163984"/>
          </a:xfrm>
          <a:prstGeom prst="rect">
            <a:avLst/>
          </a:prstGeom>
          <a:solidFill>
            <a:srgbClr val="FFFFFF">
              <a:alpha val="0"/>
            </a:srgb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>
            <a:fillRect/>
          </a:stretch>
        </p:blipFill>
        <p:spPr bwMode="auto">
          <a:xfrm>
            <a:off x="428955" y="1323491"/>
            <a:ext cx="12010389" cy="797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6" name="Полилиния 485"/>
          <p:cNvSpPr/>
          <p:nvPr/>
        </p:nvSpPr>
        <p:spPr>
          <a:xfrm>
            <a:off x="4367213" y="5209540"/>
            <a:ext cx="1680210" cy="1576493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87" name="Полилиния 486"/>
          <p:cNvSpPr/>
          <p:nvPr/>
        </p:nvSpPr>
        <p:spPr>
          <a:xfrm>
            <a:off x="8372170" y="3831607"/>
            <a:ext cx="1577975" cy="1380913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88" name="Полилиния 487"/>
          <p:cNvSpPr/>
          <p:nvPr/>
        </p:nvSpPr>
        <p:spPr>
          <a:xfrm>
            <a:off x="6845302" y="4323520"/>
            <a:ext cx="1749108" cy="1700953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89" name="Полилиния 488"/>
          <p:cNvSpPr/>
          <p:nvPr/>
        </p:nvSpPr>
        <p:spPr>
          <a:xfrm>
            <a:off x="9403400" y="2080260"/>
            <a:ext cx="1762442" cy="1849120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0" name="Полилиния 489"/>
          <p:cNvSpPr/>
          <p:nvPr/>
        </p:nvSpPr>
        <p:spPr>
          <a:xfrm>
            <a:off x="1151255" y="4833213"/>
            <a:ext cx="1626870" cy="966047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1" name="Полилиния 490"/>
          <p:cNvSpPr/>
          <p:nvPr/>
        </p:nvSpPr>
        <p:spPr>
          <a:xfrm>
            <a:off x="5685157" y="2412154"/>
            <a:ext cx="2193608" cy="1419438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2" name="Полилиния 491"/>
          <p:cNvSpPr/>
          <p:nvPr/>
        </p:nvSpPr>
        <p:spPr>
          <a:xfrm>
            <a:off x="8241032" y="3274484"/>
            <a:ext cx="1624648" cy="877147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3" name="Полилиния 492"/>
          <p:cNvSpPr/>
          <p:nvPr/>
        </p:nvSpPr>
        <p:spPr>
          <a:xfrm>
            <a:off x="5040642" y="3473027"/>
            <a:ext cx="1089025" cy="1102360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4" name="Полилиния 493"/>
          <p:cNvSpPr/>
          <p:nvPr/>
        </p:nvSpPr>
        <p:spPr>
          <a:xfrm>
            <a:off x="4282760" y="2053592"/>
            <a:ext cx="1353502" cy="174540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5" name="Полилиния 494"/>
          <p:cNvSpPr/>
          <p:nvPr/>
        </p:nvSpPr>
        <p:spPr>
          <a:xfrm>
            <a:off x="1784668" y="3360420"/>
            <a:ext cx="1884680" cy="1564640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6" name="Полилиния 495"/>
          <p:cNvSpPr/>
          <p:nvPr/>
        </p:nvSpPr>
        <p:spPr>
          <a:xfrm>
            <a:off x="6523050" y="5624407"/>
            <a:ext cx="1275715" cy="1176444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7" name="Полилиния 496"/>
          <p:cNvSpPr/>
          <p:nvPr/>
        </p:nvSpPr>
        <p:spPr>
          <a:xfrm>
            <a:off x="10683560" y="3793071"/>
            <a:ext cx="1611312" cy="1549824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8" name="Полилиния 497"/>
          <p:cNvSpPr/>
          <p:nvPr/>
        </p:nvSpPr>
        <p:spPr>
          <a:xfrm>
            <a:off x="7936550" y="4907280"/>
            <a:ext cx="1335722" cy="1363133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9" name="Полилиния 498"/>
          <p:cNvSpPr/>
          <p:nvPr/>
        </p:nvSpPr>
        <p:spPr>
          <a:xfrm>
            <a:off x="5925185" y="6205220"/>
            <a:ext cx="1289050" cy="1212004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0" name="Полилиния 499"/>
          <p:cNvSpPr/>
          <p:nvPr/>
        </p:nvSpPr>
        <p:spPr>
          <a:xfrm>
            <a:off x="5340668" y="2889251"/>
            <a:ext cx="1153477" cy="130386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1" name="Полилиния 500"/>
          <p:cNvSpPr/>
          <p:nvPr/>
        </p:nvSpPr>
        <p:spPr>
          <a:xfrm>
            <a:off x="3724910" y="2219542"/>
            <a:ext cx="889000" cy="1069762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2" name="Полилиния 501"/>
          <p:cNvSpPr/>
          <p:nvPr/>
        </p:nvSpPr>
        <p:spPr>
          <a:xfrm>
            <a:off x="2504770" y="4065693"/>
            <a:ext cx="1062355" cy="1425364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3" name="Полилиния 502"/>
          <p:cNvSpPr/>
          <p:nvPr/>
        </p:nvSpPr>
        <p:spPr>
          <a:xfrm>
            <a:off x="3887155" y="3727873"/>
            <a:ext cx="1620202" cy="948267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4" name="Прямоугольник 503"/>
          <p:cNvSpPr/>
          <p:nvPr/>
        </p:nvSpPr>
        <p:spPr>
          <a:xfrm>
            <a:off x="9441192" y="2061741"/>
            <a:ext cx="112458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505" name="Прямоугольник 504"/>
          <p:cNvSpPr/>
          <p:nvPr/>
        </p:nvSpPr>
        <p:spPr>
          <a:xfrm>
            <a:off x="6018530" y="2820354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506" name="Прямоугольник 505"/>
          <p:cNvSpPr/>
          <p:nvPr/>
        </p:nvSpPr>
        <p:spPr>
          <a:xfrm>
            <a:off x="8263255" y="3455991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507" name="Прямоугольник 506"/>
          <p:cNvSpPr/>
          <p:nvPr/>
        </p:nvSpPr>
        <p:spPr>
          <a:xfrm>
            <a:off x="5013960" y="3756769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508" name="Прямоугольник 507"/>
          <p:cNvSpPr/>
          <p:nvPr/>
        </p:nvSpPr>
        <p:spPr>
          <a:xfrm>
            <a:off x="2013585" y="3541927"/>
            <a:ext cx="124682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509" name="Прямоугольник 508"/>
          <p:cNvSpPr/>
          <p:nvPr/>
        </p:nvSpPr>
        <p:spPr>
          <a:xfrm>
            <a:off x="8318830" y="5168798"/>
            <a:ext cx="67119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510" name="Прямоугольник 509"/>
          <p:cNvSpPr/>
          <p:nvPr/>
        </p:nvSpPr>
        <p:spPr>
          <a:xfrm>
            <a:off x="5974082" y="6567491"/>
            <a:ext cx="957898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511" name="Прямоугольник 510"/>
          <p:cNvSpPr/>
          <p:nvPr/>
        </p:nvSpPr>
        <p:spPr>
          <a:xfrm>
            <a:off x="4293872" y="3934569"/>
            <a:ext cx="949008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512" name="Полилиния 511"/>
          <p:cNvSpPr/>
          <p:nvPr/>
        </p:nvSpPr>
        <p:spPr>
          <a:xfrm>
            <a:off x="5576253" y="5010998"/>
            <a:ext cx="1651317" cy="1280160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3" name="Полилиния 512"/>
          <p:cNvSpPr/>
          <p:nvPr/>
        </p:nvSpPr>
        <p:spPr>
          <a:xfrm>
            <a:off x="2911475" y="4907280"/>
            <a:ext cx="1173480" cy="1315720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4" name="Полилиния 513"/>
          <p:cNvSpPr/>
          <p:nvPr/>
        </p:nvSpPr>
        <p:spPr>
          <a:xfrm>
            <a:off x="4647260" y="4151631"/>
            <a:ext cx="1898015" cy="1256453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5" name="Прямоугольник 514"/>
          <p:cNvSpPr/>
          <p:nvPr/>
        </p:nvSpPr>
        <p:spPr>
          <a:xfrm>
            <a:off x="5685155" y="5211765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516" name="Прямоугольник 515"/>
          <p:cNvSpPr/>
          <p:nvPr/>
        </p:nvSpPr>
        <p:spPr>
          <a:xfrm>
            <a:off x="4629470" y="5407345"/>
            <a:ext cx="1140142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517" name="Прямоугольник 516"/>
          <p:cNvSpPr/>
          <p:nvPr/>
        </p:nvSpPr>
        <p:spPr>
          <a:xfrm>
            <a:off x="4965067" y="4510938"/>
            <a:ext cx="1651318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518" name="Полилиния 517"/>
          <p:cNvSpPr/>
          <p:nvPr/>
        </p:nvSpPr>
        <p:spPr>
          <a:xfrm>
            <a:off x="9078913" y="4939894"/>
            <a:ext cx="1013460" cy="1413509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9" name="Прямоугольник 518"/>
          <p:cNvSpPr/>
          <p:nvPr/>
        </p:nvSpPr>
        <p:spPr>
          <a:xfrm>
            <a:off x="9021128" y="5388083"/>
            <a:ext cx="1126807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91368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520" name="Полилиния 519"/>
          <p:cNvSpPr/>
          <p:nvPr/>
        </p:nvSpPr>
        <p:spPr>
          <a:xfrm>
            <a:off x="7529832" y="3624158"/>
            <a:ext cx="1517968" cy="1117176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1" name="Прямоугольник 520"/>
          <p:cNvSpPr/>
          <p:nvPr/>
        </p:nvSpPr>
        <p:spPr>
          <a:xfrm>
            <a:off x="7629843" y="3755287"/>
            <a:ext cx="96012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522" name="Полилиния 521"/>
          <p:cNvSpPr/>
          <p:nvPr/>
        </p:nvSpPr>
        <p:spPr>
          <a:xfrm>
            <a:off x="6154103" y="3390069"/>
            <a:ext cx="1644650" cy="1783927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3" name="Прямоугольник 522"/>
          <p:cNvSpPr/>
          <p:nvPr/>
        </p:nvSpPr>
        <p:spPr>
          <a:xfrm>
            <a:off x="6616385" y="4143485"/>
            <a:ext cx="989012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524" name="Полилиния 523"/>
          <p:cNvSpPr/>
          <p:nvPr/>
        </p:nvSpPr>
        <p:spPr>
          <a:xfrm>
            <a:off x="7507607" y="5722198"/>
            <a:ext cx="2255838" cy="1505373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5" name="Прямоугольник 524"/>
          <p:cNvSpPr/>
          <p:nvPr/>
        </p:nvSpPr>
        <p:spPr>
          <a:xfrm>
            <a:off x="8192135" y="6346721"/>
            <a:ext cx="130683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526" name="Полилиния 525"/>
          <p:cNvSpPr/>
          <p:nvPr/>
        </p:nvSpPr>
        <p:spPr>
          <a:xfrm>
            <a:off x="9670110" y="5811098"/>
            <a:ext cx="1675765" cy="1514262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7" name="Прямоугольник 526"/>
          <p:cNvSpPr/>
          <p:nvPr/>
        </p:nvSpPr>
        <p:spPr>
          <a:xfrm>
            <a:off x="9839020" y="6173367"/>
            <a:ext cx="112458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528" name="Прямоугольник 527"/>
          <p:cNvSpPr/>
          <p:nvPr/>
        </p:nvSpPr>
        <p:spPr>
          <a:xfrm>
            <a:off x="6549708" y="5980751"/>
            <a:ext cx="138684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529" name="Полилиния 528"/>
          <p:cNvSpPr/>
          <p:nvPr/>
        </p:nvSpPr>
        <p:spPr>
          <a:xfrm>
            <a:off x="3182622" y="5695526"/>
            <a:ext cx="1615758" cy="1935058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0" name="Полилиния 529"/>
          <p:cNvSpPr/>
          <p:nvPr/>
        </p:nvSpPr>
        <p:spPr>
          <a:xfrm>
            <a:off x="9525647" y="3701220"/>
            <a:ext cx="1569085" cy="1594273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1" name="Полилиния 530"/>
          <p:cNvSpPr/>
          <p:nvPr/>
        </p:nvSpPr>
        <p:spPr>
          <a:xfrm>
            <a:off x="9956800" y="4936915"/>
            <a:ext cx="1617980" cy="1185333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2" name="Полилиния 531"/>
          <p:cNvSpPr/>
          <p:nvPr/>
        </p:nvSpPr>
        <p:spPr>
          <a:xfrm>
            <a:off x="10319080" y="6857169"/>
            <a:ext cx="1000125" cy="930487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3" name="Полилиния 532"/>
          <p:cNvSpPr/>
          <p:nvPr/>
        </p:nvSpPr>
        <p:spPr>
          <a:xfrm>
            <a:off x="428955" y="6646758"/>
            <a:ext cx="1462405" cy="1158662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4" name="Полилиния 533"/>
          <p:cNvSpPr/>
          <p:nvPr/>
        </p:nvSpPr>
        <p:spPr>
          <a:xfrm>
            <a:off x="3187067" y="2474400"/>
            <a:ext cx="1580198" cy="1772073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5" name="Прямоугольник 534"/>
          <p:cNvSpPr/>
          <p:nvPr/>
        </p:nvSpPr>
        <p:spPr>
          <a:xfrm>
            <a:off x="10952480" y="3970129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536" name="Прямоугольник 535"/>
          <p:cNvSpPr/>
          <p:nvPr/>
        </p:nvSpPr>
        <p:spPr>
          <a:xfrm>
            <a:off x="9812340" y="4201269"/>
            <a:ext cx="1140142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537" name="Прямоугольник 536"/>
          <p:cNvSpPr/>
          <p:nvPr/>
        </p:nvSpPr>
        <p:spPr>
          <a:xfrm>
            <a:off x="10290175" y="5111011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538" name="Прямоугольник 537"/>
          <p:cNvSpPr/>
          <p:nvPr/>
        </p:nvSpPr>
        <p:spPr>
          <a:xfrm>
            <a:off x="10481322" y="7123116"/>
            <a:ext cx="67119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539" name="Прямоугольник 538"/>
          <p:cNvSpPr/>
          <p:nvPr/>
        </p:nvSpPr>
        <p:spPr>
          <a:xfrm>
            <a:off x="3689350" y="6117065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540" name="Полилиния 539"/>
          <p:cNvSpPr/>
          <p:nvPr/>
        </p:nvSpPr>
        <p:spPr>
          <a:xfrm>
            <a:off x="5349558" y="6714914"/>
            <a:ext cx="1706880" cy="1585384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1" name="Полилиния 540"/>
          <p:cNvSpPr/>
          <p:nvPr/>
        </p:nvSpPr>
        <p:spPr>
          <a:xfrm rot="21340596">
            <a:off x="2095820" y="5985933"/>
            <a:ext cx="1353502" cy="1532044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2" name="Полилиния 541"/>
          <p:cNvSpPr/>
          <p:nvPr/>
        </p:nvSpPr>
        <p:spPr>
          <a:xfrm>
            <a:off x="4369435" y="6231907"/>
            <a:ext cx="1155700" cy="15942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3" name="Прямоугольник 542"/>
          <p:cNvSpPr/>
          <p:nvPr/>
        </p:nvSpPr>
        <p:spPr>
          <a:xfrm>
            <a:off x="4458347" y="6487480"/>
            <a:ext cx="151574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544" name="Полилиния 543"/>
          <p:cNvSpPr/>
          <p:nvPr/>
        </p:nvSpPr>
        <p:spPr>
          <a:xfrm>
            <a:off x="6869760" y="6543040"/>
            <a:ext cx="1480185" cy="1105324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5" name="Полилиния 544"/>
          <p:cNvSpPr/>
          <p:nvPr/>
        </p:nvSpPr>
        <p:spPr>
          <a:xfrm>
            <a:off x="8007670" y="6871971"/>
            <a:ext cx="1735772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6" name="Полилиния 545"/>
          <p:cNvSpPr/>
          <p:nvPr/>
        </p:nvSpPr>
        <p:spPr>
          <a:xfrm>
            <a:off x="9341168" y="6919400"/>
            <a:ext cx="1173480" cy="1487593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7" name="Прямоугольник 546"/>
          <p:cNvSpPr/>
          <p:nvPr/>
        </p:nvSpPr>
        <p:spPr>
          <a:xfrm>
            <a:off x="9523413" y="7345365"/>
            <a:ext cx="96012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548" name="Полилиния 547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92D05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14" tIns="45662" rIns="91314" bIns="45662" anchor="ctr"/>
          <a:lstStyle/>
          <a:p>
            <a:pPr algn="ctr" defTabSz="913688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9" name="Прямоугольник 548"/>
          <p:cNvSpPr/>
          <p:nvPr/>
        </p:nvSpPr>
        <p:spPr>
          <a:xfrm>
            <a:off x="3082620" y="3094465"/>
            <a:ext cx="124904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550" name="Полилиния 549"/>
          <p:cNvSpPr/>
          <p:nvPr/>
        </p:nvSpPr>
        <p:spPr>
          <a:xfrm rot="21436068">
            <a:off x="1769110" y="5162126"/>
            <a:ext cx="1422400" cy="1010498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1" name="Прямоугольник 550"/>
          <p:cNvSpPr/>
          <p:nvPr/>
        </p:nvSpPr>
        <p:spPr>
          <a:xfrm>
            <a:off x="2266950" y="5394011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552" name="Полилиния 551"/>
          <p:cNvSpPr/>
          <p:nvPr/>
        </p:nvSpPr>
        <p:spPr>
          <a:xfrm>
            <a:off x="1324622" y="5793318"/>
            <a:ext cx="1409065" cy="1437216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3" name="Прямоугольник 552"/>
          <p:cNvSpPr/>
          <p:nvPr/>
        </p:nvSpPr>
        <p:spPr>
          <a:xfrm>
            <a:off x="1466850" y="6066685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554" name="Полилиния 553"/>
          <p:cNvSpPr/>
          <p:nvPr/>
        </p:nvSpPr>
        <p:spPr>
          <a:xfrm>
            <a:off x="3433765" y="4299798"/>
            <a:ext cx="1629092" cy="1469813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5" name="Прямоугольник 554"/>
          <p:cNvSpPr/>
          <p:nvPr/>
        </p:nvSpPr>
        <p:spPr>
          <a:xfrm>
            <a:off x="3744913" y="4745040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556" name="Полилиния 555"/>
          <p:cNvSpPr/>
          <p:nvPr/>
        </p:nvSpPr>
        <p:spPr>
          <a:xfrm>
            <a:off x="3184269" y="3793910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14" tIns="45662" rIns="91314" bIns="45662" anchor="ctr"/>
          <a:lstStyle/>
          <a:p>
            <a:pPr algn="ctr" defTabSz="913688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7" name="Прямоугольник 556"/>
          <p:cNvSpPr/>
          <p:nvPr/>
        </p:nvSpPr>
        <p:spPr>
          <a:xfrm>
            <a:off x="3300413" y="3765370"/>
            <a:ext cx="771207" cy="2154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913688">
              <a:defRPr/>
            </a:pP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558" name="Прямоугольник 557"/>
          <p:cNvSpPr/>
          <p:nvPr/>
        </p:nvSpPr>
        <p:spPr>
          <a:xfrm>
            <a:off x="508965" y="6886049"/>
            <a:ext cx="163131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559" name="Полилиния 558"/>
          <p:cNvSpPr/>
          <p:nvPr/>
        </p:nvSpPr>
        <p:spPr>
          <a:xfrm>
            <a:off x="4953955" y="1671320"/>
            <a:ext cx="1175702" cy="1256453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36" tIns="45626" rIns="91236" bIns="45626" anchor="ctr"/>
          <a:lstStyle/>
          <a:p>
            <a:pPr algn="ctr" defTabSz="913688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60" name="Прямоугольник 559"/>
          <p:cNvSpPr/>
          <p:nvPr/>
        </p:nvSpPr>
        <p:spPr>
          <a:xfrm>
            <a:off x="5162870" y="2088413"/>
            <a:ext cx="873442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561" name="Прямоугольник 560"/>
          <p:cNvSpPr/>
          <p:nvPr/>
        </p:nvSpPr>
        <p:spPr>
          <a:xfrm>
            <a:off x="7085342" y="6915681"/>
            <a:ext cx="115125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562" name="Прямоугольник 561"/>
          <p:cNvSpPr/>
          <p:nvPr/>
        </p:nvSpPr>
        <p:spPr>
          <a:xfrm>
            <a:off x="7369810" y="4737343"/>
            <a:ext cx="1424623" cy="2154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913688">
              <a:defRPr/>
            </a:pP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563" name="Прямоугольник 562"/>
          <p:cNvSpPr/>
          <p:nvPr/>
        </p:nvSpPr>
        <p:spPr>
          <a:xfrm>
            <a:off x="3620455" y="2483260"/>
            <a:ext cx="1006792" cy="40011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564" name="Прямоугольник 563"/>
          <p:cNvSpPr/>
          <p:nvPr/>
        </p:nvSpPr>
        <p:spPr>
          <a:xfrm>
            <a:off x="680097" y="4961365"/>
            <a:ext cx="179133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565" name="Прямоугольник 564"/>
          <p:cNvSpPr/>
          <p:nvPr/>
        </p:nvSpPr>
        <p:spPr>
          <a:xfrm>
            <a:off x="8625523" y="3936051"/>
            <a:ext cx="1918017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566" name="Прямоугольник 565"/>
          <p:cNvSpPr/>
          <p:nvPr/>
        </p:nvSpPr>
        <p:spPr>
          <a:xfrm>
            <a:off x="2778125" y="4439818"/>
            <a:ext cx="146907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567" name="Прямоугольник 566"/>
          <p:cNvSpPr/>
          <p:nvPr/>
        </p:nvSpPr>
        <p:spPr>
          <a:xfrm>
            <a:off x="5349558" y="7200161"/>
            <a:ext cx="96012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568" name="Прямоугольник 567"/>
          <p:cNvSpPr/>
          <p:nvPr/>
        </p:nvSpPr>
        <p:spPr>
          <a:xfrm>
            <a:off x="8156575" y="7287580"/>
            <a:ext cx="130683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569" name="Прямоугольник 568"/>
          <p:cNvSpPr/>
          <p:nvPr/>
        </p:nvSpPr>
        <p:spPr>
          <a:xfrm>
            <a:off x="4551680" y="2682560"/>
            <a:ext cx="63341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570" name="Прямоугольник 569"/>
          <p:cNvSpPr/>
          <p:nvPr/>
        </p:nvSpPr>
        <p:spPr>
          <a:xfrm>
            <a:off x="3000375" y="5705160"/>
            <a:ext cx="164687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sp>
        <p:nvSpPr>
          <p:cNvPr id="571" name="Прямоугольник 570"/>
          <p:cNvSpPr/>
          <p:nvPr/>
        </p:nvSpPr>
        <p:spPr>
          <a:xfrm>
            <a:off x="2591435" y="6256340"/>
            <a:ext cx="81121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38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572" name="Прямоугольник 571"/>
          <p:cNvSpPr/>
          <p:nvPr/>
        </p:nvSpPr>
        <p:spPr>
          <a:xfrm>
            <a:off x="10439095" y="8167401"/>
            <a:ext cx="671195" cy="2154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913688">
              <a:defRPr/>
            </a:pP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573" name="Овал 572"/>
          <p:cNvSpPr>
            <a:spLocks noChangeAspect="1"/>
          </p:cNvSpPr>
          <p:nvPr/>
        </p:nvSpPr>
        <p:spPr>
          <a:xfrm>
            <a:off x="10091727" y="6346998"/>
            <a:ext cx="416681" cy="402631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4" name="Овал 573"/>
          <p:cNvSpPr>
            <a:spLocks noChangeAspect="1"/>
          </p:cNvSpPr>
          <p:nvPr/>
        </p:nvSpPr>
        <p:spPr>
          <a:xfrm>
            <a:off x="6229703" y="6803604"/>
            <a:ext cx="412037" cy="42249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5" name="Овал 574"/>
          <p:cNvSpPr>
            <a:spLocks noChangeAspect="1"/>
          </p:cNvSpPr>
          <p:nvPr/>
        </p:nvSpPr>
        <p:spPr>
          <a:xfrm>
            <a:off x="4953671" y="5593807"/>
            <a:ext cx="444765" cy="4728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6" name="Овал 575"/>
          <p:cNvSpPr>
            <a:spLocks noChangeAspect="1"/>
          </p:cNvSpPr>
          <p:nvPr/>
        </p:nvSpPr>
        <p:spPr>
          <a:xfrm>
            <a:off x="5574317" y="4707342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77" name="Овал 576"/>
          <p:cNvSpPr>
            <a:spLocks noChangeAspect="1"/>
          </p:cNvSpPr>
          <p:nvPr/>
        </p:nvSpPr>
        <p:spPr>
          <a:xfrm>
            <a:off x="6251262" y="3015377"/>
            <a:ext cx="437847" cy="3919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78" name="Овал 577"/>
          <p:cNvSpPr>
            <a:spLocks noChangeAspect="1"/>
          </p:cNvSpPr>
          <p:nvPr/>
        </p:nvSpPr>
        <p:spPr>
          <a:xfrm>
            <a:off x="6048206" y="5382686"/>
            <a:ext cx="437847" cy="3781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79" name="Овал 578"/>
          <p:cNvSpPr>
            <a:spLocks noChangeAspect="1"/>
          </p:cNvSpPr>
          <p:nvPr/>
        </p:nvSpPr>
        <p:spPr>
          <a:xfrm>
            <a:off x="2406614" y="3770996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80" name="Овал 579"/>
          <p:cNvSpPr>
            <a:spLocks noChangeAspect="1"/>
          </p:cNvSpPr>
          <p:nvPr/>
        </p:nvSpPr>
        <p:spPr>
          <a:xfrm>
            <a:off x="3078163" y="3937142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1" name="Овал 580"/>
          <p:cNvSpPr>
            <a:spLocks noChangeAspect="1"/>
          </p:cNvSpPr>
          <p:nvPr/>
        </p:nvSpPr>
        <p:spPr>
          <a:xfrm>
            <a:off x="2911475" y="4652961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82" name="Овал 581"/>
          <p:cNvSpPr>
            <a:spLocks noChangeAspect="1"/>
          </p:cNvSpPr>
          <p:nvPr/>
        </p:nvSpPr>
        <p:spPr>
          <a:xfrm>
            <a:off x="4084955" y="5049265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3" name="Овал 582"/>
          <p:cNvSpPr>
            <a:spLocks noChangeAspect="1"/>
          </p:cNvSpPr>
          <p:nvPr/>
        </p:nvSpPr>
        <p:spPr>
          <a:xfrm>
            <a:off x="3904925" y="6310516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4" name="Овал 583"/>
          <p:cNvSpPr>
            <a:spLocks noChangeAspect="1"/>
          </p:cNvSpPr>
          <p:nvPr/>
        </p:nvSpPr>
        <p:spPr>
          <a:xfrm>
            <a:off x="3348181" y="5875812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5" name="Овал 584"/>
          <p:cNvSpPr>
            <a:spLocks noChangeAspect="1"/>
          </p:cNvSpPr>
          <p:nvPr/>
        </p:nvSpPr>
        <p:spPr>
          <a:xfrm>
            <a:off x="2853350" y="6446743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6" name="Овал 585"/>
          <p:cNvSpPr>
            <a:spLocks noChangeAspect="1"/>
          </p:cNvSpPr>
          <p:nvPr/>
        </p:nvSpPr>
        <p:spPr>
          <a:xfrm>
            <a:off x="8482142" y="367157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7" name="Овал 586"/>
          <p:cNvSpPr>
            <a:spLocks noChangeAspect="1"/>
          </p:cNvSpPr>
          <p:nvPr/>
        </p:nvSpPr>
        <p:spPr>
          <a:xfrm>
            <a:off x="9829890" y="2275841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8" name="Овал 587"/>
          <p:cNvSpPr>
            <a:spLocks noChangeAspect="1"/>
          </p:cNvSpPr>
          <p:nvPr/>
        </p:nvSpPr>
        <p:spPr>
          <a:xfrm>
            <a:off x="9812350" y="7636002"/>
            <a:ext cx="416681" cy="402631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9" name="Овал 588"/>
          <p:cNvSpPr>
            <a:spLocks noChangeAspect="1"/>
          </p:cNvSpPr>
          <p:nvPr/>
        </p:nvSpPr>
        <p:spPr>
          <a:xfrm>
            <a:off x="10206266" y="4507967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0" name="Овал 589"/>
          <p:cNvSpPr>
            <a:spLocks noChangeAspect="1"/>
          </p:cNvSpPr>
          <p:nvPr/>
        </p:nvSpPr>
        <p:spPr>
          <a:xfrm>
            <a:off x="8973331" y="416801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1" name="Овал 590"/>
          <p:cNvSpPr>
            <a:spLocks noChangeAspect="1"/>
          </p:cNvSpPr>
          <p:nvPr/>
        </p:nvSpPr>
        <p:spPr>
          <a:xfrm>
            <a:off x="9512286" y="423913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2" name="Овал 591"/>
          <p:cNvSpPr>
            <a:spLocks noChangeAspect="1"/>
          </p:cNvSpPr>
          <p:nvPr/>
        </p:nvSpPr>
        <p:spPr>
          <a:xfrm>
            <a:off x="8525006" y="4354488"/>
            <a:ext cx="437847" cy="430608"/>
          </a:xfrm>
          <a:prstGeom prst="ellipse">
            <a:avLst/>
          </a:prstGeom>
          <a:solidFill>
            <a:srgbClr val="FFFF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3" name="Овал 592"/>
          <p:cNvSpPr>
            <a:spLocks noChangeAspect="1"/>
          </p:cNvSpPr>
          <p:nvPr/>
        </p:nvSpPr>
        <p:spPr>
          <a:xfrm>
            <a:off x="6931963" y="4396193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94" name="Овал 593"/>
          <p:cNvSpPr>
            <a:spLocks noChangeAspect="1"/>
          </p:cNvSpPr>
          <p:nvPr/>
        </p:nvSpPr>
        <p:spPr>
          <a:xfrm>
            <a:off x="3604888" y="5012309"/>
            <a:ext cx="437847" cy="439113"/>
          </a:xfrm>
          <a:prstGeom prst="ellipse">
            <a:avLst/>
          </a:prstGeom>
          <a:solidFill>
            <a:srgbClr val="FFFF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5" name="Овал 594"/>
          <p:cNvSpPr>
            <a:spLocks noChangeAspect="1"/>
          </p:cNvSpPr>
          <p:nvPr/>
        </p:nvSpPr>
        <p:spPr>
          <a:xfrm>
            <a:off x="7719855" y="392049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6" name="Овал 595"/>
          <p:cNvSpPr>
            <a:spLocks noChangeAspect="1"/>
          </p:cNvSpPr>
          <p:nvPr/>
        </p:nvSpPr>
        <p:spPr>
          <a:xfrm>
            <a:off x="7605395" y="496811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00" y="7738017"/>
            <a:ext cx="4431631" cy="15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0" name="Прямоугольник 599"/>
          <p:cNvSpPr/>
          <p:nvPr/>
        </p:nvSpPr>
        <p:spPr>
          <a:xfrm>
            <a:off x="428946" y="1170096"/>
            <a:ext cx="11865927" cy="6684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85" tIns="45695" rIns="91385" bIns="45695" rtlCol="0" anchor="ctr"/>
          <a:lstStyle/>
          <a:p>
            <a:pPr algn="ctr" defTabSz="9141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kern="0" dirty="0">
                <a:solidFill>
                  <a:sysClr val="windowText" lastClr="000000"/>
                </a:solidFill>
                <a:cs typeface="Times New Roman" pitchFamily="18" charset="0"/>
              </a:rPr>
              <a:t>На учет взято 101 место массового выхода людей на лед и 5 участков возможного отрыва льдин с рыбаками</a:t>
            </a:r>
          </a:p>
        </p:txBody>
      </p:sp>
      <p:sp>
        <p:nvSpPr>
          <p:cNvPr id="120" name="Заголовок 1"/>
          <p:cNvSpPr txBox="1">
            <a:spLocks/>
          </p:cNvSpPr>
          <p:nvPr/>
        </p:nvSpPr>
        <p:spPr>
          <a:xfrm>
            <a:off x="3036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54" tIns="32627" rIns="65254" bIns="32627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МОДЕЛЬ РАЗВИТИЯ ОБСТАНОВКИ</a:t>
            </a:r>
          </a:p>
          <a:p>
            <a:r>
              <a:rPr lang="ru-RU" altLang="ru-RU" dirty="0">
                <a:solidFill>
                  <a:srgbClr val="000000"/>
                </a:solidFill>
              </a:rPr>
              <a:t>(</a:t>
            </a:r>
            <a:r>
              <a:rPr lang="ru-RU" dirty="0">
                <a:solidFill>
                  <a:srgbClr val="000000"/>
                </a:solidFill>
              </a:rPr>
              <a:t>МЕСТА МАССОВОГО ВЫХОДА ЛЮДЕЙ НА ВОДУ</a:t>
            </a:r>
          </a:p>
          <a:p>
            <a:r>
              <a:rPr lang="ru-RU" dirty="0">
                <a:solidFill>
                  <a:srgbClr val="000000"/>
                </a:solidFill>
              </a:rPr>
              <a:t> И УЧАСТКИ ВОЗМОЖНОГО ОТРЫВА ЛЬДИН</a:t>
            </a:r>
            <a:r>
              <a:rPr lang="ru-RU" altLang="ru-RU" dirty="0">
                <a:solidFill>
                  <a:srgbClr val="000000"/>
                </a:solidFill>
              </a:rPr>
              <a:t>)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1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8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" name="Полилиния 288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40" tIns="45626" rIns="91240" bIns="45626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30" tIns="32555" rIns="65130" bIns="32555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ОБСТАНОВКИ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(ПРОИСШЕСТВИЯ НА ВОДНЫХ ОБЪЕКТАХ) 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37" tIns="45626" rIns="91237" bIns="4562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44" name="Овал 143"/>
          <p:cNvSpPr>
            <a:spLocks noChangeAspect="1"/>
          </p:cNvSpPr>
          <p:nvPr/>
        </p:nvSpPr>
        <p:spPr>
          <a:xfrm>
            <a:off x="4917807" y="5726537"/>
            <a:ext cx="455853" cy="39601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6" tIns="45634" rIns="91256" bIns="45634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04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09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814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418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0236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628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233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48379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6" name="Полилиния 1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7" name="Полилиния 146"/>
          <p:cNvSpPr/>
          <p:nvPr/>
        </p:nvSpPr>
        <p:spPr>
          <a:xfrm>
            <a:off x="6845259" y="4323950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40" tIns="45626" rIns="91240" bIns="45626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8" name="Полилиния 1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9" name="Полилиния 148"/>
          <p:cNvSpPr/>
          <p:nvPr/>
        </p:nvSpPr>
        <p:spPr>
          <a:xfrm>
            <a:off x="1152212" y="4832816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0" name="Полилиния 149"/>
          <p:cNvSpPr/>
          <p:nvPr/>
        </p:nvSpPr>
        <p:spPr>
          <a:xfrm>
            <a:off x="5685382" y="2412132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8240520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5040727" y="3474034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7937212" y="4906230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5341665" y="2890665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0" name="Полилиния 159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1" name="Полилиния 160"/>
          <p:cNvSpPr/>
          <p:nvPr/>
        </p:nvSpPr>
        <p:spPr>
          <a:xfrm>
            <a:off x="2504982" y="4065721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2" name="Полилиния 161"/>
          <p:cNvSpPr/>
          <p:nvPr/>
        </p:nvSpPr>
        <p:spPr>
          <a:xfrm>
            <a:off x="3878631" y="3735212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9743796" y="2054292"/>
            <a:ext cx="822290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6096018" y="2800970"/>
            <a:ext cx="74821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8689557" y="3429000"/>
            <a:ext cx="114024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2105434" y="3429000"/>
            <a:ext cx="124736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8318487" y="5202478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9" name="Прямоугольник 168"/>
          <p:cNvSpPr/>
          <p:nvPr/>
        </p:nvSpPr>
        <p:spPr>
          <a:xfrm>
            <a:off x="5973274" y="6560545"/>
            <a:ext cx="95951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71" name="Полилиния 170"/>
          <p:cNvSpPr/>
          <p:nvPr/>
        </p:nvSpPr>
        <p:spPr>
          <a:xfrm>
            <a:off x="5576483" y="5011534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3" name="Полилиния 172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4" name="Полилиния 173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5946676" y="5181608"/>
            <a:ext cx="963759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4974291" y="4658429"/>
            <a:ext cx="134332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9022001" y="5388473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80" name="Полилиния 179"/>
          <p:cNvSpPr/>
          <p:nvPr/>
        </p:nvSpPr>
        <p:spPr>
          <a:xfrm>
            <a:off x="7528951" y="3623819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40" tIns="45626" rIns="91240" bIns="45626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6615383" y="4135321"/>
            <a:ext cx="9890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4" name="Полилиния 183"/>
          <p:cNvSpPr/>
          <p:nvPr/>
        </p:nvSpPr>
        <p:spPr>
          <a:xfrm>
            <a:off x="7508488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8318487" y="6232204"/>
            <a:ext cx="117957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86" name="Полилиния 185"/>
          <p:cNvSpPr/>
          <p:nvPr/>
        </p:nvSpPr>
        <p:spPr>
          <a:xfrm>
            <a:off x="9657472" y="5907693"/>
            <a:ext cx="1609832" cy="1417015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9763506" y="6467468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6548981" y="5980563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9" name="Полилиния 188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9956629" y="4936739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10320092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3" name="Полилиния 192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4" name="Полилиния 193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10951567" y="3962559"/>
            <a:ext cx="114024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9811321" y="4194119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10284043" y="5243487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3870520" y="6005305"/>
            <a:ext cx="646528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200" name="Полилиния 199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1" name="Полилиния 200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3" name="Полилиния 202"/>
          <p:cNvSpPr/>
          <p:nvPr/>
        </p:nvSpPr>
        <p:spPr>
          <a:xfrm>
            <a:off x="4369840" y="6231371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4458532" y="6487122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5" name="Полилиния 204"/>
          <p:cNvSpPr/>
          <p:nvPr/>
        </p:nvSpPr>
        <p:spPr>
          <a:xfrm>
            <a:off x="6869731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6" name="Полилиния 205"/>
          <p:cNvSpPr/>
          <p:nvPr/>
        </p:nvSpPr>
        <p:spPr>
          <a:xfrm>
            <a:off x="8007058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олилиния 206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9" name="Полилиния 208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3083549" y="3094515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1" name="Полилиния 210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2220963" y="5595712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3" name="Полилиния 212"/>
          <p:cNvSpPr/>
          <p:nvPr/>
        </p:nvSpPr>
        <p:spPr>
          <a:xfrm>
            <a:off x="1325534" y="5792915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1678248" y="6231374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5" name="Полилиния 214"/>
          <p:cNvSpPr/>
          <p:nvPr/>
        </p:nvSpPr>
        <p:spPr>
          <a:xfrm>
            <a:off x="3433040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олилиния 216"/>
          <p:cNvSpPr/>
          <p:nvPr/>
        </p:nvSpPr>
        <p:spPr>
          <a:xfrm>
            <a:off x="3184269" y="3793870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3539325" y="3579764"/>
            <a:ext cx="65167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9" name="Прямоугольник 218"/>
          <p:cNvSpPr/>
          <p:nvPr/>
        </p:nvSpPr>
        <p:spPr>
          <a:xfrm>
            <a:off x="509949" y="6886297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20" name="Полилиния 219"/>
          <p:cNvSpPr/>
          <p:nvPr/>
        </p:nvSpPr>
        <p:spPr>
          <a:xfrm>
            <a:off x="4953657" y="1672025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67" tIns="45640" rIns="91267" bIns="45640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7298830" y="6673963"/>
            <a:ext cx="955823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7391401" y="4771996"/>
            <a:ext cx="119991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10284043" y="8123581"/>
            <a:ext cx="1033229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3620445" y="2483221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Атня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1356442" y="5013778"/>
            <a:ext cx="1158158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</a:t>
            </a:r>
            <a:endParaRPr lang="ru-RU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651553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Кайбицы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5317276" y="3264010"/>
            <a:ext cx="107593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8458203" y="3886203"/>
            <a:ext cx="163654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2618889" y="4204185"/>
            <a:ext cx="797297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Услон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6096000" y="7836594"/>
            <a:ext cx="671460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232" name="Прямоугольник 231"/>
          <p:cNvSpPr/>
          <p:nvPr/>
        </p:nvSpPr>
        <p:spPr>
          <a:xfrm>
            <a:off x="8318469" y="7252180"/>
            <a:ext cx="109809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33" name="Прямоугольник 232"/>
          <p:cNvSpPr/>
          <p:nvPr/>
        </p:nvSpPr>
        <p:spPr>
          <a:xfrm>
            <a:off x="4640358" y="2747800"/>
            <a:ext cx="634829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2651050" y="5302179"/>
            <a:ext cx="1266075" cy="20005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235" name="Группа 234"/>
          <p:cNvGrpSpPr/>
          <p:nvPr/>
        </p:nvGrpSpPr>
        <p:grpSpPr>
          <a:xfrm>
            <a:off x="389138" y="8169761"/>
            <a:ext cx="5841655" cy="1086491"/>
            <a:chOff x="793779" y="8233439"/>
            <a:chExt cx="4921221" cy="1361801"/>
          </a:xfrm>
        </p:grpSpPr>
        <p:sp>
          <p:nvSpPr>
            <p:cNvPr id="236" name="Прямоугольник 235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7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8" name="Прямоугольник 237"/>
          <p:cNvSpPr/>
          <p:nvPr/>
        </p:nvSpPr>
        <p:spPr>
          <a:xfrm>
            <a:off x="1019406" y="8561454"/>
            <a:ext cx="5373799" cy="523030"/>
          </a:xfrm>
          <a:prstGeom prst="rect">
            <a:avLst/>
          </a:prstGeom>
        </p:spPr>
        <p:txBody>
          <a:bodyPr wrap="square" lIns="91240" tIns="45626" rIns="91240" bIns="45626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происшествий на воде в 2020 году  по муниципальным районам / количество погибших/ количество спасенных. </a:t>
            </a:r>
          </a:p>
        </p:txBody>
      </p:sp>
      <p:sp>
        <p:nvSpPr>
          <p:cNvPr id="239" name="Прямоугольник 238"/>
          <p:cNvSpPr/>
          <p:nvPr/>
        </p:nvSpPr>
        <p:spPr>
          <a:xfrm>
            <a:off x="2651032" y="1246265"/>
            <a:ext cx="9693904" cy="67691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229" tIns="45623" rIns="91229" bIns="45623">
            <a:spAutoFit/>
          </a:bodyPr>
          <a:lstStyle/>
          <a:p>
            <a:pPr algn="ctr"/>
            <a:r>
              <a:rPr lang="ru-RU" sz="1900" b="1" dirty="0">
                <a:solidFill>
                  <a:srgbClr val="000000"/>
                </a:solidFill>
              </a:rPr>
              <a:t>В осенне-зимний период 2020-2021 годов зарегистрировано </a:t>
            </a:r>
            <a:r>
              <a:rPr lang="ru-RU" sz="1900" b="1" dirty="0">
                <a:solidFill>
                  <a:srgbClr val="FF0000"/>
                </a:solidFill>
              </a:rPr>
              <a:t>4 </a:t>
            </a:r>
            <a:r>
              <a:rPr lang="ru-RU" sz="1900" b="1" dirty="0">
                <a:solidFill>
                  <a:srgbClr val="000000"/>
                </a:solidFill>
              </a:rPr>
              <a:t>происшествия провалов людей под лед, в которых погиб </a:t>
            </a:r>
            <a:r>
              <a:rPr lang="ru-RU" sz="1900" b="1" dirty="0">
                <a:solidFill>
                  <a:srgbClr val="FF0000"/>
                </a:solidFill>
              </a:rPr>
              <a:t>1 </a:t>
            </a:r>
            <a:r>
              <a:rPr lang="ru-RU" sz="1900" b="1" dirty="0">
                <a:solidFill>
                  <a:srgbClr val="000000"/>
                </a:solidFill>
              </a:rPr>
              <a:t>человек, спасены </a:t>
            </a:r>
            <a:r>
              <a:rPr lang="ru-RU" sz="1900" b="1" dirty="0">
                <a:solidFill>
                  <a:srgbClr val="FF0000"/>
                </a:solidFill>
              </a:rPr>
              <a:t>5</a:t>
            </a:r>
            <a:r>
              <a:rPr lang="ru-RU" sz="1900" b="1" dirty="0">
                <a:solidFill>
                  <a:srgbClr val="000000"/>
                </a:solidFill>
              </a:rPr>
              <a:t>.</a:t>
            </a:r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240" name="Овал 239"/>
          <p:cNvSpPr>
            <a:spLocks noChangeAspect="1"/>
          </p:cNvSpPr>
          <p:nvPr/>
        </p:nvSpPr>
        <p:spPr>
          <a:xfrm>
            <a:off x="447485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4/2/1</a:t>
            </a:r>
          </a:p>
        </p:txBody>
      </p:sp>
      <p:grpSp>
        <p:nvGrpSpPr>
          <p:cNvPr id="270" name="Группа 269"/>
          <p:cNvGrpSpPr/>
          <p:nvPr/>
        </p:nvGrpSpPr>
        <p:grpSpPr>
          <a:xfrm>
            <a:off x="509946" y="1219226"/>
            <a:ext cx="2065090" cy="1784927"/>
            <a:chOff x="793779" y="7592968"/>
            <a:chExt cx="4921221" cy="2002272"/>
          </a:xfrm>
        </p:grpSpPr>
        <p:sp>
          <p:nvSpPr>
            <p:cNvPr id="271" name="Прямоугольник 27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72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73" name="Прямоугольник 272"/>
          <p:cNvSpPr>
            <a:spLocks noChangeAspect="1"/>
          </p:cNvSpPr>
          <p:nvPr/>
        </p:nvSpPr>
        <p:spPr>
          <a:xfrm>
            <a:off x="646730" y="2144314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7" tIns="45640" rIns="91267" bIns="4564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06" name="Прямоугольник 405"/>
          <p:cNvSpPr>
            <a:spLocks noChangeAspect="1"/>
          </p:cNvSpPr>
          <p:nvPr/>
        </p:nvSpPr>
        <p:spPr>
          <a:xfrm>
            <a:off x="646730" y="2529521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7" tIns="45640" rIns="91267" bIns="4564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1011125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08" name="Прямоугольник 407"/>
          <p:cNvSpPr/>
          <p:nvPr/>
        </p:nvSpPr>
        <p:spPr>
          <a:xfrm>
            <a:off x="2667019" y="6261579"/>
            <a:ext cx="69795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76" name="Овал 275"/>
          <p:cNvSpPr>
            <a:spLocks noChangeAspect="1"/>
          </p:cNvSpPr>
          <p:nvPr/>
        </p:nvSpPr>
        <p:spPr>
          <a:xfrm>
            <a:off x="6615383" y="4397614"/>
            <a:ext cx="613213" cy="59890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148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1/1/1</a:t>
            </a:r>
          </a:p>
        </p:txBody>
      </p:sp>
      <p:sp>
        <p:nvSpPr>
          <p:cNvPr id="278" name="Овал 277"/>
          <p:cNvSpPr>
            <a:spLocks noChangeAspect="1"/>
          </p:cNvSpPr>
          <p:nvPr/>
        </p:nvSpPr>
        <p:spPr>
          <a:xfrm>
            <a:off x="10128522" y="4447250"/>
            <a:ext cx="637230" cy="62236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148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2/0/3</a:t>
            </a:r>
          </a:p>
        </p:txBody>
      </p:sp>
      <p:sp>
        <p:nvSpPr>
          <p:cNvPr id="280" name="Овал 279"/>
          <p:cNvSpPr>
            <a:spLocks noChangeAspect="1"/>
          </p:cNvSpPr>
          <p:nvPr/>
        </p:nvSpPr>
        <p:spPr>
          <a:xfrm>
            <a:off x="7457915" y="5003228"/>
            <a:ext cx="619303" cy="60484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148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1/0/1</a:t>
            </a:r>
          </a:p>
        </p:txBody>
      </p:sp>
      <p:sp>
        <p:nvSpPr>
          <p:cNvPr id="290" name="Прямоугольник 289"/>
          <p:cNvSpPr/>
          <p:nvPr/>
        </p:nvSpPr>
        <p:spPr>
          <a:xfrm>
            <a:off x="7295142" y="3606211"/>
            <a:ext cx="95951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291" name="Прямоугольник 290"/>
          <p:cNvSpPr>
            <a:spLocks noChangeAspect="1"/>
          </p:cNvSpPr>
          <p:nvPr/>
        </p:nvSpPr>
        <p:spPr>
          <a:xfrm>
            <a:off x="640451" y="1767521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1" tIns="45651" rIns="91291" bIns="45651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Прямоугольник 291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89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3745994" y="4737491"/>
            <a:ext cx="826734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4767914" y="5382396"/>
            <a:ext cx="100227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4269774" y="3868249"/>
            <a:ext cx="91182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5040726" y="370692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553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70" name="Прямоугольник 169"/>
          <p:cNvSpPr/>
          <p:nvPr/>
        </p:nvSpPr>
        <p:spPr>
          <a:xfrm>
            <a:off x="5300009" y="1981044"/>
            <a:ext cx="74821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9296400" y="7404580"/>
            <a:ext cx="109809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рямоугольник 207"/>
          <p:cNvSpPr/>
          <p:nvPr/>
        </p:nvSpPr>
        <p:spPr>
          <a:xfrm>
            <a:off x="10169206" y="7168806"/>
            <a:ext cx="109809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</p:spTree>
    <p:extLst>
      <p:ext uri="{BB962C8B-B14F-4D97-AF65-F5344CB8AC3E}">
        <p14:creationId xmlns:p14="http://schemas.microsoft.com/office/powerpoint/2010/main" val="25161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76" grpId="0" animBg="1"/>
      <p:bldP spid="278" grpId="0" animBg="1"/>
      <p:bldP spid="2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4079" r="60658" b="4093"/>
          <a:stretch/>
        </p:blipFill>
        <p:spPr bwMode="auto">
          <a:xfrm>
            <a:off x="12032" y="838205"/>
            <a:ext cx="10579768" cy="878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394" y="1498602"/>
            <a:ext cx="6031706" cy="4317998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30" tIns="32555" rIns="65130" bIns="32555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ОБСТАНОВКИ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(ПРОИСШЕСТВИЯ НА ВОДНЫХ ОБЪЕКТАХ) 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37" tIns="45626" rIns="91237" bIns="4562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0" y="843147"/>
            <a:ext cx="6020790" cy="8787740"/>
          </a:xfrm>
          <a:custGeom>
            <a:avLst/>
            <a:gdLst>
              <a:gd name="connsiteX0" fmla="*/ 71252 w 6020790"/>
              <a:gd name="connsiteY0" fmla="*/ 201881 h 8787740"/>
              <a:gd name="connsiteX1" fmla="*/ 415636 w 6020790"/>
              <a:gd name="connsiteY1" fmla="*/ 273133 h 8787740"/>
              <a:gd name="connsiteX2" fmla="*/ 510639 w 6020790"/>
              <a:gd name="connsiteY2" fmla="*/ 190005 h 8787740"/>
              <a:gd name="connsiteX3" fmla="*/ 581891 w 6020790"/>
              <a:gd name="connsiteY3" fmla="*/ 95003 h 8787740"/>
              <a:gd name="connsiteX4" fmla="*/ 688769 w 6020790"/>
              <a:gd name="connsiteY4" fmla="*/ 106878 h 8787740"/>
              <a:gd name="connsiteX5" fmla="*/ 938151 w 6020790"/>
              <a:gd name="connsiteY5" fmla="*/ 118753 h 8787740"/>
              <a:gd name="connsiteX6" fmla="*/ 1116281 w 6020790"/>
              <a:gd name="connsiteY6" fmla="*/ 95003 h 8787740"/>
              <a:gd name="connsiteX7" fmla="*/ 1163782 w 6020790"/>
              <a:gd name="connsiteY7" fmla="*/ 225631 h 8787740"/>
              <a:gd name="connsiteX8" fmla="*/ 1306286 w 6020790"/>
              <a:gd name="connsiteY8" fmla="*/ 225631 h 8787740"/>
              <a:gd name="connsiteX9" fmla="*/ 1436914 w 6020790"/>
              <a:gd name="connsiteY9" fmla="*/ 213756 h 8787740"/>
              <a:gd name="connsiteX10" fmla="*/ 1615044 w 6020790"/>
              <a:gd name="connsiteY10" fmla="*/ 201881 h 8787740"/>
              <a:gd name="connsiteX11" fmla="*/ 1900052 w 6020790"/>
              <a:gd name="connsiteY11" fmla="*/ 570016 h 8787740"/>
              <a:gd name="connsiteX12" fmla="*/ 2101932 w 6020790"/>
              <a:gd name="connsiteY12" fmla="*/ 617517 h 8787740"/>
              <a:gd name="connsiteX13" fmla="*/ 2351314 w 6020790"/>
              <a:gd name="connsiteY13" fmla="*/ 570016 h 8787740"/>
              <a:gd name="connsiteX14" fmla="*/ 2612571 w 6020790"/>
              <a:gd name="connsiteY14" fmla="*/ 570016 h 8787740"/>
              <a:gd name="connsiteX15" fmla="*/ 2766951 w 6020790"/>
              <a:gd name="connsiteY15" fmla="*/ 712520 h 8787740"/>
              <a:gd name="connsiteX16" fmla="*/ 2897579 w 6020790"/>
              <a:gd name="connsiteY16" fmla="*/ 712520 h 8787740"/>
              <a:gd name="connsiteX17" fmla="*/ 3277590 w 6020790"/>
              <a:gd name="connsiteY17" fmla="*/ 676894 h 8787740"/>
              <a:gd name="connsiteX18" fmla="*/ 3586348 w 6020790"/>
              <a:gd name="connsiteY18" fmla="*/ 641268 h 8787740"/>
              <a:gd name="connsiteX19" fmla="*/ 3871356 w 6020790"/>
              <a:gd name="connsiteY19" fmla="*/ 724395 h 8787740"/>
              <a:gd name="connsiteX20" fmla="*/ 4180114 w 6020790"/>
              <a:gd name="connsiteY20" fmla="*/ 783771 h 8787740"/>
              <a:gd name="connsiteX21" fmla="*/ 4275117 w 6020790"/>
              <a:gd name="connsiteY21" fmla="*/ 641268 h 8787740"/>
              <a:gd name="connsiteX22" fmla="*/ 4334494 w 6020790"/>
              <a:gd name="connsiteY22" fmla="*/ 510639 h 8787740"/>
              <a:gd name="connsiteX23" fmla="*/ 4524499 w 6020790"/>
              <a:gd name="connsiteY23" fmla="*/ 522514 h 8787740"/>
              <a:gd name="connsiteX24" fmla="*/ 4667003 w 6020790"/>
              <a:gd name="connsiteY24" fmla="*/ 653143 h 8787740"/>
              <a:gd name="connsiteX25" fmla="*/ 4833257 w 6020790"/>
              <a:gd name="connsiteY25" fmla="*/ 629392 h 8787740"/>
              <a:gd name="connsiteX26" fmla="*/ 4928260 w 6020790"/>
              <a:gd name="connsiteY26" fmla="*/ 546265 h 8787740"/>
              <a:gd name="connsiteX27" fmla="*/ 4952010 w 6020790"/>
              <a:gd name="connsiteY27" fmla="*/ 439387 h 8787740"/>
              <a:gd name="connsiteX28" fmla="*/ 5260769 w 6020790"/>
              <a:gd name="connsiteY28" fmla="*/ 403761 h 8787740"/>
              <a:gd name="connsiteX29" fmla="*/ 5415148 w 6020790"/>
              <a:gd name="connsiteY29" fmla="*/ 593766 h 8787740"/>
              <a:gd name="connsiteX30" fmla="*/ 5569527 w 6020790"/>
              <a:gd name="connsiteY30" fmla="*/ 617517 h 8787740"/>
              <a:gd name="connsiteX31" fmla="*/ 5628904 w 6020790"/>
              <a:gd name="connsiteY31" fmla="*/ 534390 h 8787740"/>
              <a:gd name="connsiteX32" fmla="*/ 5712031 w 6020790"/>
              <a:gd name="connsiteY32" fmla="*/ 415636 h 8787740"/>
              <a:gd name="connsiteX33" fmla="*/ 5878286 w 6020790"/>
              <a:gd name="connsiteY33" fmla="*/ 142504 h 8787740"/>
              <a:gd name="connsiteX34" fmla="*/ 5807034 w 6020790"/>
              <a:gd name="connsiteY34" fmla="*/ 0 h 8787740"/>
              <a:gd name="connsiteX35" fmla="*/ 6020790 w 6020790"/>
              <a:gd name="connsiteY35" fmla="*/ 11875 h 8787740"/>
              <a:gd name="connsiteX36" fmla="*/ 5925787 w 6020790"/>
              <a:gd name="connsiteY36" fmla="*/ 380010 h 8787740"/>
              <a:gd name="connsiteX37" fmla="*/ 5842660 w 6020790"/>
              <a:gd name="connsiteY37" fmla="*/ 415636 h 8787740"/>
              <a:gd name="connsiteX38" fmla="*/ 5842660 w 6020790"/>
              <a:gd name="connsiteY38" fmla="*/ 593766 h 8787740"/>
              <a:gd name="connsiteX39" fmla="*/ 5747657 w 6020790"/>
              <a:gd name="connsiteY39" fmla="*/ 700644 h 8787740"/>
              <a:gd name="connsiteX40" fmla="*/ 5593278 w 6020790"/>
              <a:gd name="connsiteY40" fmla="*/ 736270 h 8787740"/>
              <a:gd name="connsiteX41" fmla="*/ 5355771 w 6020790"/>
              <a:gd name="connsiteY41" fmla="*/ 771896 h 8787740"/>
              <a:gd name="connsiteX42" fmla="*/ 5058888 w 6020790"/>
              <a:gd name="connsiteY42" fmla="*/ 736270 h 8787740"/>
              <a:gd name="connsiteX43" fmla="*/ 4880758 w 6020790"/>
              <a:gd name="connsiteY43" fmla="*/ 831273 h 8787740"/>
              <a:gd name="connsiteX44" fmla="*/ 4797631 w 6020790"/>
              <a:gd name="connsiteY44" fmla="*/ 878774 h 8787740"/>
              <a:gd name="connsiteX45" fmla="*/ 4940135 w 6020790"/>
              <a:gd name="connsiteY45" fmla="*/ 1092530 h 8787740"/>
              <a:gd name="connsiteX46" fmla="*/ 4975761 w 6020790"/>
              <a:gd name="connsiteY46" fmla="*/ 1318161 h 8787740"/>
              <a:gd name="connsiteX47" fmla="*/ 4857008 w 6020790"/>
              <a:gd name="connsiteY47" fmla="*/ 1484416 h 8787740"/>
              <a:gd name="connsiteX48" fmla="*/ 4963886 w 6020790"/>
              <a:gd name="connsiteY48" fmla="*/ 1638795 h 8787740"/>
              <a:gd name="connsiteX49" fmla="*/ 5023262 w 6020790"/>
              <a:gd name="connsiteY49" fmla="*/ 1816925 h 8787740"/>
              <a:gd name="connsiteX50" fmla="*/ 4963886 w 6020790"/>
              <a:gd name="connsiteY50" fmla="*/ 1935678 h 8787740"/>
              <a:gd name="connsiteX51" fmla="*/ 4702629 w 6020790"/>
              <a:gd name="connsiteY51" fmla="*/ 1769423 h 8787740"/>
              <a:gd name="connsiteX52" fmla="*/ 4690753 w 6020790"/>
              <a:gd name="connsiteY52" fmla="*/ 1923803 h 8787740"/>
              <a:gd name="connsiteX53" fmla="*/ 4904509 w 6020790"/>
              <a:gd name="connsiteY53" fmla="*/ 2042556 h 8787740"/>
              <a:gd name="connsiteX54" fmla="*/ 4821382 w 6020790"/>
              <a:gd name="connsiteY54" fmla="*/ 2125683 h 8787740"/>
              <a:gd name="connsiteX55" fmla="*/ 4655127 w 6020790"/>
              <a:gd name="connsiteY55" fmla="*/ 2113808 h 8787740"/>
              <a:gd name="connsiteX56" fmla="*/ 4631377 w 6020790"/>
              <a:gd name="connsiteY56" fmla="*/ 2220686 h 8787740"/>
              <a:gd name="connsiteX57" fmla="*/ 4631377 w 6020790"/>
              <a:gd name="connsiteY57" fmla="*/ 2315688 h 8787740"/>
              <a:gd name="connsiteX58" fmla="*/ 4726379 w 6020790"/>
              <a:gd name="connsiteY58" fmla="*/ 2363190 h 8787740"/>
              <a:gd name="connsiteX59" fmla="*/ 4773881 w 6020790"/>
              <a:gd name="connsiteY59" fmla="*/ 2375065 h 8787740"/>
              <a:gd name="connsiteX60" fmla="*/ 4773881 w 6020790"/>
              <a:gd name="connsiteY60" fmla="*/ 2375065 h 8787740"/>
              <a:gd name="connsiteX61" fmla="*/ 4797631 w 6020790"/>
              <a:gd name="connsiteY61" fmla="*/ 2470068 h 8787740"/>
              <a:gd name="connsiteX62" fmla="*/ 4750130 w 6020790"/>
              <a:gd name="connsiteY62" fmla="*/ 2553195 h 8787740"/>
              <a:gd name="connsiteX63" fmla="*/ 4797631 w 6020790"/>
              <a:gd name="connsiteY63" fmla="*/ 2648197 h 8787740"/>
              <a:gd name="connsiteX64" fmla="*/ 4631377 w 6020790"/>
              <a:gd name="connsiteY64" fmla="*/ 2719449 h 8787740"/>
              <a:gd name="connsiteX65" fmla="*/ 4548249 w 6020790"/>
              <a:gd name="connsiteY65" fmla="*/ 2695699 h 8787740"/>
              <a:gd name="connsiteX66" fmla="*/ 4453247 w 6020790"/>
              <a:gd name="connsiteY66" fmla="*/ 2802577 h 8787740"/>
              <a:gd name="connsiteX67" fmla="*/ 4465122 w 6020790"/>
              <a:gd name="connsiteY67" fmla="*/ 2933205 h 8787740"/>
              <a:gd name="connsiteX68" fmla="*/ 4417621 w 6020790"/>
              <a:gd name="connsiteY68" fmla="*/ 3016333 h 8787740"/>
              <a:gd name="connsiteX69" fmla="*/ 4298868 w 6020790"/>
              <a:gd name="connsiteY69" fmla="*/ 3075709 h 8787740"/>
              <a:gd name="connsiteX70" fmla="*/ 4251366 w 6020790"/>
              <a:gd name="connsiteY70" fmla="*/ 3277590 h 8787740"/>
              <a:gd name="connsiteX71" fmla="*/ 4227616 w 6020790"/>
              <a:gd name="connsiteY71" fmla="*/ 3384468 h 8787740"/>
              <a:gd name="connsiteX72" fmla="*/ 4239491 w 6020790"/>
              <a:gd name="connsiteY72" fmla="*/ 3491346 h 8787740"/>
              <a:gd name="connsiteX73" fmla="*/ 4108862 w 6020790"/>
              <a:gd name="connsiteY73" fmla="*/ 3562597 h 8787740"/>
              <a:gd name="connsiteX74" fmla="*/ 4073236 w 6020790"/>
              <a:gd name="connsiteY74" fmla="*/ 3752603 h 8787740"/>
              <a:gd name="connsiteX75" fmla="*/ 3978234 w 6020790"/>
              <a:gd name="connsiteY75" fmla="*/ 3871356 h 8787740"/>
              <a:gd name="connsiteX76" fmla="*/ 3788229 w 6020790"/>
              <a:gd name="connsiteY76" fmla="*/ 4085112 h 8787740"/>
              <a:gd name="connsiteX77" fmla="*/ 3752603 w 6020790"/>
              <a:gd name="connsiteY77" fmla="*/ 4263242 h 8787740"/>
              <a:gd name="connsiteX78" fmla="*/ 3800104 w 6020790"/>
              <a:gd name="connsiteY78" fmla="*/ 4465122 h 8787740"/>
              <a:gd name="connsiteX79" fmla="*/ 3681351 w 6020790"/>
              <a:gd name="connsiteY79" fmla="*/ 4690753 h 8787740"/>
              <a:gd name="connsiteX80" fmla="*/ 3835730 w 6020790"/>
              <a:gd name="connsiteY80" fmla="*/ 5035138 h 8787740"/>
              <a:gd name="connsiteX81" fmla="*/ 3978234 w 6020790"/>
              <a:gd name="connsiteY81" fmla="*/ 5522026 h 8787740"/>
              <a:gd name="connsiteX82" fmla="*/ 3966358 w 6020790"/>
              <a:gd name="connsiteY82" fmla="*/ 5783283 h 8787740"/>
              <a:gd name="connsiteX83" fmla="*/ 4096987 w 6020790"/>
              <a:gd name="connsiteY83" fmla="*/ 6092042 h 8787740"/>
              <a:gd name="connsiteX84" fmla="*/ 4251366 w 6020790"/>
              <a:gd name="connsiteY84" fmla="*/ 6567055 h 8787740"/>
              <a:gd name="connsiteX85" fmla="*/ 4298868 w 6020790"/>
              <a:gd name="connsiteY85" fmla="*/ 6768935 h 8787740"/>
              <a:gd name="connsiteX86" fmla="*/ 4536374 w 6020790"/>
              <a:gd name="connsiteY86" fmla="*/ 6935190 h 8787740"/>
              <a:gd name="connsiteX87" fmla="*/ 4536374 w 6020790"/>
              <a:gd name="connsiteY87" fmla="*/ 7184571 h 8787740"/>
              <a:gd name="connsiteX88" fmla="*/ 4785756 w 6020790"/>
              <a:gd name="connsiteY88" fmla="*/ 7505205 h 8787740"/>
              <a:gd name="connsiteX89" fmla="*/ 4940135 w 6020790"/>
              <a:gd name="connsiteY89" fmla="*/ 7861465 h 8787740"/>
              <a:gd name="connsiteX90" fmla="*/ 5248894 w 6020790"/>
              <a:gd name="connsiteY90" fmla="*/ 8122722 h 8787740"/>
              <a:gd name="connsiteX91" fmla="*/ 5367647 w 6020790"/>
              <a:gd name="connsiteY91" fmla="*/ 8431481 h 8787740"/>
              <a:gd name="connsiteX92" fmla="*/ 5628904 w 6020790"/>
              <a:gd name="connsiteY92" fmla="*/ 8704613 h 8787740"/>
              <a:gd name="connsiteX93" fmla="*/ 5688281 w 6020790"/>
              <a:gd name="connsiteY93" fmla="*/ 8787740 h 8787740"/>
              <a:gd name="connsiteX94" fmla="*/ 3954483 w 6020790"/>
              <a:gd name="connsiteY94" fmla="*/ 8763990 h 8787740"/>
              <a:gd name="connsiteX95" fmla="*/ 4132613 w 6020790"/>
              <a:gd name="connsiteY95" fmla="*/ 8360229 h 8787740"/>
              <a:gd name="connsiteX96" fmla="*/ 4251366 w 6020790"/>
              <a:gd name="connsiteY96" fmla="*/ 7992094 h 8787740"/>
              <a:gd name="connsiteX97" fmla="*/ 4144488 w 6020790"/>
              <a:gd name="connsiteY97" fmla="*/ 7469579 h 8787740"/>
              <a:gd name="connsiteX98" fmla="*/ 3990109 w 6020790"/>
              <a:gd name="connsiteY98" fmla="*/ 7125195 h 8787740"/>
              <a:gd name="connsiteX99" fmla="*/ 3823855 w 6020790"/>
              <a:gd name="connsiteY99" fmla="*/ 6685808 h 8787740"/>
              <a:gd name="connsiteX100" fmla="*/ 3550722 w 6020790"/>
              <a:gd name="connsiteY100" fmla="*/ 6258296 h 8787740"/>
              <a:gd name="connsiteX101" fmla="*/ 3420094 w 6020790"/>
              <a:gd name="connsiteY101" fmla="*/ 5866410 h 8787740"/>
              <a:gd name="connsiteX102" fmla="*/ 3289465 w 6020790"/>
              <a:gd name="connsiteY102" fmla="*/ 5462649 h 8787740"/>
              <a:gd name="connsiteX103" fmla="*/ 3158836 w 6020790"/>
              <a:gd name="connsiteY103" fmla="*/ 4975761 h 8787740"/>
              <a:gd name="connsiteX104" fmla="*/ 3111335 w 6020790"/>
              <a:gd name="connsiteY104" fmla="*/ 4655127 h 8787740"/>
              <a:gd name="connsiteX105" fmla="*/ 3111335 w 6020790"/>
              <a:gd name="connsiteY105" fmla="*/ 4263242 h 8787740"/>
              <a:gd name="connsiteX106" fmla="*/ 3182587 w 6020790"/>
              <a:gd name="connsiteY106" fmla="*/ 3978234 h 8787740"/>
              <a:gd name="connsiteX107" fmla="*/ 3313216 w 6020790"/>
              <a:gd name="connsiteY107" fmla="*/ 3550722 h 8787740"/>
              <a:gd name="connsiteX108" fmla="*/ 3265714 w 6020790"/>
              <a:gd name="connsiteY108" fmla="*/ 3265714 h 8787740"/>
              <a:gd name="connsiteX109" fmla="*/ 3348842 w 6020790"/>
              <a:gd name="connsiteY109" fmla="*/ 3028208 h 8787740"/>
              <a:gd name="connsiteX110" fmla="*/ 3384468 w 6020790"/>
              <a:gd name="connsiteY110" fmla="*/ 2873829 h 8787740"/>
              <a:gd name="connsiteX111" fmla="*/ 3479470 w 6020790"/>
              <a:gd name="connsiteY111" fmla="*/ 2636322 h 8787740"/>
              <a:gd name="connsiteX112" fmla="*/ 3538847 w 6020790"/>
              <a:gd name="connsiteY112" fmla="*/ 2220686 h 8787740"/>
              <a:gd name="connsiteX113" fmla="*/ 3621974 w 6020790"/>
              <a:gd name="connsiteY113" fmla="*/ 1698171 h 8787740"/>
              <a:gd name="connsiteX114" fmla="*/ 3515096 w 6020790"/>
              <a:gd name="connsiteY114" fmla="*/ 1270660 h 8787740"/>
              <a:gd name="connsiteX115" fmla="*/ 3277590 w 6020790"/>
              <a:gd name="connsiteY115" fmla="*/ 1175657 h 8787740"/>
              <a:gd name="connsiteX116" fmla="*/ 2719449 w 6020790"/>
              <a:gd name="connsiteY116" fmla="*/ 1151907 h 8787740"/>
              <a:gd name="connsiteX117" fmla="*/ 2090057 w 6020790"/>
              <a:gd name="connsiteY117" fmla="*/ 1151907 h 8787740"/>
              <a:gd name="connsiteX118" fmla="*/ 1864426 w 6020790"/>
              <a:gd name="connsiteY118" fmla="*/ 1246909 h 8787740"/>
              <a:gd name="connsiteX119" fmla="*/ 1686296 w 6020790"/>
              <a:gd name="connsiteY119" fmla="*/ 1294410 h 8787740"/>
              <a:gd name="connsiteX120" fmla="*/ 1543792 w 6020790"/>
              <a:gd name="connsiteY120" fmla="*/ 1187533 h 8787740"/>
              <a:gd name="connsiteX121" fmla="*/ 1140031 w 6020790"/>
              <a:gd name="connsiteY121" fmla="*/ 1187533 h 8787740"/>
              <a:gd name="connsiteX122" fmla="*/ 783771 w 6020790"/>
              <a:gd name="connsiteY122" fmla="*/ 1104405 h 8787740"/>
              <a:gd name="connsiteX123" fmla="*/ 237506 w 6020790"/>
              <a:gd name="connsiteY123" fmla="*/ 1045029 h 8787740"/>
              <a:gd name="connsiteX124" fmla="*/ 11875 w 6020790"/>
              <a:gd name="connsiteY124" fmla="*/ 1056904 h 8787740"/>
              <a:gd name="connsiteX125" fmla="*/ 0 w 6020790"/>
              <a:gd name="connsiteY125" fmla="*/ 178130 h 8787740"/>
              <a:gd name="connsiteX126" fmla="*/ 71252 w 6020790"/>
              <a:gd name="connsiteY126" fmla="*/ 201881 h 87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020790" h="8787740">
                <a:moveTo>
                  <a:pt x="71252" y="201881"/>
                </a:moveTo>
                <a:lnTo>
                  <a:pt x="415636" y="273133"/>
                </a:lnTo>
                <a:lnTo>
                  <a:pt x="510639" y="190005"/>
                </a:lnTo>
                <a:lnTo>
                  <a:pt x="581891" y="95003"/>
                </a:lnTo>
                <a:lnTo>
                  <a:pt x="688769" y="106878"/>
                </a:lnTo>
                <a:lnTo>
                  <a:pt x="938151" y="118753"/>
                </a:lnTo>
                <a:lnTo>
                  <a:pt x="1116281" y="95003"/>
                </a:lnTo>
                <a:lnTo>
                  <a:pt x="1163782" y="225631"/>
                </a:lnTo>
                <a:lnTo>
                  <a:pt x="1306286" y="225631"/>
                </a:lnTo>
                <a:lnTo>
                  <a:pt x="1436914" y="213756"/>
                </a:lnTo>
                <a:lnTo>
                  <a:pt x="1615044" y="201881"/>
                </a:lnTo>
                <a:lnTo>
                  <a:pt x="1900052" y="570016"/>
                </a:lnTo>
                <a:lnTo>
                  <a:pt x="2101932" y="617517"/>
                </a:lnTo>
                <a:lnTo>
                  <a:pt x="2351314" y="570016"/>
                </a:lnTo>
                <a:lnTo>
                  <a:pt x="2612571" y="570016"/>
                </a:lnTo>
                <a:lnTo>
                  <a:pt x="2766951" y="712520"/>
                </a:lnTo>
                <a:lnTo>
                  <a:pt x="2897579" y="712520"/>
                </a:lnTo>
                <a:lnTo>
                  <a:pt x="3277590" y="676894"/>
                </a:lnTo>
                <a:lnTo>
                  <a:pt x="3586348" y="641268"/>
                </a:lnTo>
                <a:lnTo>
                  <a:pt x="3871356" y="724395"/>
                </a:lnTo>
                <a:lnTo>
                  <a:pt x="4180114" y="783771"/>
                </a:lnTo>
                <a:lnTo>
                  <a:pt x="4275117" y="641268"/>
                </a:lnTo>
                <a:lnTo>
                  <a:pt x="4334494" y="510639"/>
                </a:lnTo>
                <a:lnTo>
                  <a:pt x="4524499" y="522514"/>
                </a:lnTo>
                <a:lnTo>
                  <a:pt x="4667003" y="653143"/>
                </a:lnTo>
                <a:lnTo>
                  <a:pt x="4833257" y="629392"/>
                </a:lnTo>
                <a:lnTo>
                  <a:pt x="4928260" y="546265"/>
                </a:lnTo>
                <a:lnTo>
                  <a:pt x="4952010" y="439387"/>
                </a:lnTo>
                <a:lnTo>
                  <a:pt x="5260769" y="403761"/>
                </a:lnTo>
                <a:lnTo>
                  <a:pt x="5415148" y="593766"/>
                </a:lnTo>
                <a:cubicBezTo>
                  <a:pt x="5537483" y="620952"/>
                  <a:pt x="5485531" y="617517"/>
                  <a:pt x="5569527" y="617517"/>
                </a:cubicBezTo>
                <a:lnTo>
                  <a:pt x="5628904" y="534390"/>
                </a:lnTo>
                <a:lnTo>
                  <a:pt x="5712031" y="415636"/>
                </a:lnTo>
                <a:lnTo>
                  <a:pt x="5878286" y="142504"/>
                </a:lnTo>
                <a:lnTo>
                  <a:pt x="5807034" y="0"/>
                </a:lnTo>
                <a:lnTo>
                  <a:pt x="6020790" y="11875"/>
                </a:lnTo>
                <a:lnTo>
                  <a:pt x="5925787" y="380010"/>
                </a:lnTo>
                <a:lnTo>
                  <a:pt x="5842660" y="415636"/>
                </a:lnTo>
                <a:lnTo>
                  <a:pt x="5842660" y="593766"/>
                </a:lnTo>
                <a:lnTo>
                  <a:pt x="5747657" y="700644"/>
                </a:lnTo>
                <a:lnTo>
                  <a:pt x="5593278" y="736270"/>
                </a:lnTo>
                <a:lnTo>
                  <a:pt x="5355771" y="771896"/>
                </a:lnTo>
                <a:lnTo>
                  <a:pt x="5058888" y="736270"/>
                </a:lnTo>
                <a:lnTo>
                  <a:pt x="4880758" y="831273"/>
                </a:lnTo>
                <a:lnTo>
                  <a:pt x="4797631" y="878774"/>
                </a:lnTo>
                <a:lnTo>
                  <a:pt x="4940135" y="1092530"/>
                </a:lnTo>
                <a:lnTo>
                  <a:pt x="4975761" y="1318161"/>
                </a:lnTo>
                <a:lnTo>
                  <a:pt x="4857008" y="1484416"/>
                </a:lnTo>
                <a:lnTo>
                  <a:pt x="4963886" y="1638795"/>
                </a:lnTo>
                <a:lnTo>
                  <a:pt x="5023262" y="1816925"/>
                </a:lnTo>
                <a:lnTo>
                  <a:pt x="4963886" y="1935678"/>
                </a:lnTo>
                <a:lnTo>
                  <a:pt x="4702629" y="1769423"/>
                </a:lnTo>
                <a:lnTo>
                  <a:pt x="4690753" y="1923803"/>
                </a:lnTo>
                <a:lnTo>
                  <a:pt x="4904509" y="2042556"/>
                </a:lnTo>
                <a:lnTo>
                  <a:pt x="4821382" y="2125683"/>
                </a:lnTo>
                <a:lnTo>
                  <a:pt x="4655127" y="2113808"/>
                </a:lnTo>
                <a:lnTo>
                  <a:pt x="4631377" y="2220686"/>
                </a:lnTo>
                <a:lnTo>
                  <a:pt x="4631377" y="2315688"/>
                </a:lnTo>
                <a:cubicBezTo>
                  <a:pt x="4663044" y="2331522"/>
                  <a:pt x="4693697" y="2349573"/>
                  <a:pt x="4726379" y="2363190"/>
                </a:cubicBezTo>
                <a:cubicBezTo>
                  <a:pt x="4741445" y="2369467"/>
                  <a:pt x="4773881" y="2375065"/>
                  <a:pt x="4773881" y="2375065"/>
                </a:cubicBezTo>
                <a:lnTo>
                  <a:pt x="4773881" y="2375065"/>
                </a:lnTo>
                <a:lnTo>
                  <a:pt x="4797631" y="2470068"/>
                </a:lnTo>
                <a:lnTo>
                  <a:pt x="4750130" y="2553195"/>
                </a:lnTo>
                <a:lnTo>
                  <a:pt x="4797631" y="2648197"/>
                </a:lnTo>
                <a:lnTo>
                  <a:pt x="4631377" y="2719449"/>
                </a:lnTo>
                <a:lnTo>
                  <a:pt x="4548249" y="2695699"/>
                </a:lnTo>
                <a:lnTo>
                  <a:pt x="4453247" y="2802577"/>
                </a:lnTo>
                <a:lnTo>
                  <a:pt x="4465122" y="2933205"/>
                </a:lnTo>
                <a:lnTo>
                  <a:pt x="4417621" y="3016333"/>
                </a:lnTo>
                <a:lnTo>
                  <a:pt x="4298868" y="3075709"/>
                </a:lnTo>
                <a:lnTo>
                  <a:pt x="4251366" y="3277590"/>
                </a:lnTo>
                <a:lnTo>
                  <a:pt x="4227616" y="3384468"/>
                </a:lnTo>
                <a:lnTo>
                  <a:pt x="4239491" y="3491346"/>
                </a:lnTo>
                <a:lnTo>
                  <a:pt x="4108862" y="3562597"/>
                </a:lnTo>
                <a:lnTo>
                  <a:pt x="4073236" y="3752603"/>
                </a:lnTo>
                <a:lnTo>
                  <a:pt x="3978234" y="3871356"/>
                </a:lnTo>
                <a:lnTo>
                  <a:pt x="3788229" y="4085112"/>
                </a:lnTo>
                <a:lnTo>
                  <a:pt x="3752603" y="4263242"/>
                </a:lnTo>
                <a:lnTo>
                  <a:pt x="3800104" y="4465122"/>
                </a:lnTo>
                <a:lnTo>
                  <a:pt x="3681351" y="4690753"/>
                </a:lnTo>
                <a:lnTo>
                  <a:pt x="3835730" y="5035138"/>
                </a:lnTo>
                <a:lnTo>
                  <a:pt x="3978234" y="5522026"/>
                </a:lnTo>
                <a:lnTo>
                  <a:pt x="3966358" y="5783283"/>
                </a:lnTo>
                <a:lnTo>
                  <a:pt x="4096987" y="6092042"/>
                </a:lnTo>
                <a:lnTo>
                  <a:pt x="4251366" y="6567055"/>
                </a:lnTo>
                <a:lnTo>
                  <a:pt x="4298868" y="6768935"/>
                </a:lnTo>
                <a:lnTo>
                  <a:pt x="4536374" y="6935190"/>
                </a:lnTo>
                <a:lnTo>
                  <a:pt x="4536374" y="7184571"/>
                </a:lnTo>
                <a:lnTo>
                  <a:pt x="4785756" y="7505205"/>
                </a:lnTo>
                <a:lnTo>
                  <a:pt x="4940135" y="7861465"/>
                </a:lnTo>
                <a:lnTo>
                  <a:pt x="5248894" y="8122722"/>
                </a:lnTo>
                <a:lnTo>
                  <a:pt x="5367647" y="8431481"/>
                </a:lnTo>
                <a:lnTo>
                  <a:pt x="5628904" y="8704613"/>
                </a:lnTo>
                <a:lnTo>
                  <a:pt x="5688281" y="8787740"/>
                </a:lnTo>
                <a:lnTo>
                  <a:pt x="3954483" y="8763990"/>
                </a:lnTo>
                <a:lnTo>
                  <a:pt x="4132613" y="8360229"/>
                </a:lnTo>
                <a:lnTo>
                  <a:pt x="4251366" y="7992094"/>
                </a:lnTo>
                <a:lnTo>
                  <a:pt x="4144488" y="7469579"/>
                </a:lnTo>
                <a:lnTo>
                  <a:pt x="3990109" y="7125195"/>
                </a:lnTo>
                <a:lnTo>
                  <a:pt x="3823855" y="6685808"/>
                </a:lnTo>
                <a:lnTo>
                  <a:pt x="3550722" y="6258296"/>
                </a:lnTo>
                <a:lnTo>
                  <a:pt x="3420094" y="5866410"/>
                </a:lnTo>
                <a:lnTo>
                  <a:pt x="3289465" y="5462649"/>
                </a:lnTo>
                <a:lnTo>
                  <a:pt x="3158836" y="4975761"/>
                </a:lnTo>
                <a:lnTo>
                  <a:pt x="3111335" y="4655127"/>
                </a:lnTo>
                <a:lnTo>
                  <a:pt x="3111335" y="4263242"/>
                </a:lnTo>
                <a:lnTo>
                  <a:pt x="3182587" y="3978234"/>
                </a:lnTo>
                <a:lnTo>
                  <a:pt x="3313216" y="3550722"/>
                </a:lnTo>
                <a:lnTo>
                  <a:pt x="3265714" y="3265714"/>
                </a:lnTo>
                <a:lnTo>
                  <a:pt x="3348842" y="3028208"/>
                </a:lnTo>
                <a:lnTo>
                  <a:pt x="3384468" y="2873829"/>
                </a:lnTo>
                <a:lnTo>
                  <a:pt x="3479470" y="2636322"/>
                </a:lnTo>
                <a:lnTo>
                  <a:pt x="3538847" y="2220686"/>
                </a:lnTo>
                <a:lnTo>
                  <a:pt x="3621974" y="1698171"/>
                </a:lnTo>
                <a:lnTo>
                  <a:pt x="3515096" y="1270660"/>
                </a:lnTo>
                <a:lnTo>
                  <a:pt x="3277590" y="1175657"/>
                </a:lnTo>
                <a:lnTo>
                  <a:pt x="2719449" y="1151907"/>
                </a:lnTo>
                <a:lnTo>
                  <a:pt x="2090057" y="1151907"/>
                </a:lnTo>
                <a:lnTo>
                  <a:pt x="1864426" y="1246909"/>
                </a:lnTo>
                <a:lnTo>
                  <a:pt x="1686296" y="1294410"/>
                </a:lnTo>
                <a:lnTo>
                  <a:pt x="1543792" y="1187533"/>
                </a:lnTo>
                <a:lnTo>
                  <a:pt x="1140031" y="1187533"/>
                </a:lnTo>
                <a:lnTo>
                  <a:pt x="783771" y="1104405"/>
                </a:lnTo>
                <a:lnTo>
                  <a:pt x="237506" y="1045029"/>
                </a:lnTo>
                <a:lnTo>
                  <a:pt x="11875" y="1056904"/>
                </a:lnTo>
                <a:lnTo>
                  <a:pt x="0" y="178130"/>
                </a:lnTo>
                <a:lnTo>
                  <a:pt x="71252" y="201881"/>
                </a:lnTo>
                <a:close/>
              </a:path>
            </a:pathLst>
          </a:custGeom>
          <a:pattFill prst="pct90">
            <a:fgClr>
              <a:srgbClr val="FFFFFF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ru-RU"/>
          </a:p>
        </p:txBody>
      </p:sp>
      <p:sp>
        <p:nvSpPr>
          <p:cNvPr id="14" name="Text Box 182"/>
          <p:cNvSpPr txBox="1">
            <a:spLocks noChangeArrowheads="1"/>
          </p:cNvSpPr>
          <p:nvPr/>
        </p:nvSpPr>
        <p:spPr bwMode="auto">
          <a:xfrm>
            <a:off x="2133602" y="6412257"/>
            <a:ext cx="1246505" cy="26408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410" tIns="31705" rIns="63410" bIns="31705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Гребни</a:t>
            </a:r>
          </a:p>
        </p:txBody>
      </p:sp>
      <p:sp>
        <p:nvSpPr>
          <p:cNvPr id="16" name="Text Box 182"/>
          <p:cNvSpPr txBox="1">
            <a:spLocks noChangeArrowheads="1"/>
          </p:cNvSpPr>
          <p:nvPr/>
        </p:nvSpPr>
        <p:spPr bwMode="auto">
          <a:xfrm>
            <a:off x="2057403" y="4800600"/>
            <a:ext cx="1246505" cy="26408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410" tIns="31705" rIns="63410" bIns="31705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Матюшино</a:t>
            </a:r>
          </a:p>
        </p:txBody>
      </p:sp>
      <p:sp>
        <p:nvSpPr>
          <p:cNvPr id="17" name="Text Box 182"/>
          <p:cNvSpPr txBox="1">
            <a:spLocks noChangeArrowheads="1"/>
          </p:cNvSpPr>
          <p:nvPr/>
        </p:nvSpPr>
        <p:spPr bwMode="auto">
          <a:xfrm>
            <a:off x="3962403" y="4419600"/>
            <a:ext cx="1246505" cy="26408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410" tIns="31705" rIns="63410" bIns="31705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Зеленый Бор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696694" y="868447"/>
            <a:ext cx="6057106" cy="579355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51379" tIns="25689" rIns="51379" bIns="25689" anchor="ctr"/>
          <a:lstStyle/>
          <a:p>
            <a:pPr algn="ctr" defTabSz="6854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Мониторинг движения судов  (ИС «КИИС Море»)</a:t>
            </a: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6696694" y="5943602"/>
            <a:ext cx="6081155" cy="3657601"/>
          </a:xfrm>
          <a:prstGeom prst="wedgeRectCallout">
            <a:avLst>
              <a:gd name="adj1" fmla="val 19625"/>
              <a:gd name="adj2" fmla="val 11404"/>
            </a:avLst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3" rIns="91424" bIns="45713" rtlCol="0" anchor="ctr"/>
          <a:lstStyle/>
          <a:p>
            <a:pPr algn="ctr" defTabSz="91424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u="sng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 defTabSz="91424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u="sng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 defTabSz="91424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u="sng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 defTabSz="9142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Опасный участок!</a:t>
            </a:r>
          </a:p>
          <a:p>
            <a:pPr algn="ctr" defTabSz="9142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Река Волга, Верхне-</a:t>
            </a:r>
            <a:r>
              <a:rPr lang="ru-RU" sz="2000" b="1" u="sng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Услонский</a:t>
            </a:r>
            <a:r>
              <a:rPr lang="ru-RU" sz="20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r>
              <a:rPr lang="ru-RU" sz="2000" b="1" u="sng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Лаишевский</a:t>
            </a:r>
            <a:r>
              <a:rPr lang="ru-RU" sz="20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 районы,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Строительство моста на трассе М-12,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 Разрушение ледяного покрова судами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Места локации и передвижения судов: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каждые 3 часа (круглосуточно) по маршруту:  </a:t>
            </a:r>
            <a:br>
              <a:rPr lang="ru-RU" alt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База ООО Судоходная компания КАМА – н.п. </a:t>
            </a:r>
            <a:r>
              <a:rPr lang="ru-RU" altLang="ru-RU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Шеланга</a:t>
            </a:r>
            <a:endParaRPr lang="en-US" altLang="ru-RU" sz="20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000" b="1" u="sng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000" b="1" u="sng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 defTabSz="91424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7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3810000" y="5298742"/>
            <a:ext cx="2886694" cy="0"/>
          </a:xfrm>
          <a:prstGeom prst="line">
            <a:avLst/>
          </a:prstGeom>
          <a:ln w="22225">
            <a:solidFill>
              <a:srgbClr val="0000FF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олилиния 2"/>
          <p:cNvSpPr/>
          <p:nvPr/>
        </p:nvSpPr>
        <p:spPr>
          <a:xfrm>
            <a:off x="3170713" y="2565074"/>
            <a:ext cx="1531916" cy="5486400"/>
          </a:xfrm>
          <a:custGeom>
            <a:avLst/>
            <a:gdLst>
              <a:gd name="connsiteX0" fmla="*/ 1484415 w 1531917"/>
              <a:gd name="connsiteY0" fmla="*/ 59377 h 5486400"/>
              <a:gd name="connsiteX1" fmla="*/ 1270659 w 1531917"/>
              <a:gd name="connsiteY1" fmla="*/ 0 h 5486400"/>
              <a:gd name="connsiteX2" fmla="*/ 1187532 w 1531917"/>
              <a:gd name="connsiteY2" fmla="*/ 106878 h 5486400"/>
              <a:gd name="connsiteX3" fmla="*/ 1033153 w 1531917"/>
              <a:gd name="connsiteY3" fmla="*/ 154379 h 5486400"/>
              <a:gd name="connsiteX4" fmla="*/ 1009402 w 1531917"/>
              <a:gd name="connsiteY4" fmla="*/ 249382 h 5486400"/>
              <a:gd name="connsiteX5" fmla="*/ 985652 w 1531917"/>
              <a:gd name="connsiteY5" fmla="*/ 403761 h 5486400"/>
              <a:gd name="connsiteX6" fmla="*/ 866898 w 1531917"/>
              <a:gd name="connsiteY6" fmla="*/ 498764 h 5486400"/>
              <a:gd name="connsiteX7" fmla="*/ 724394 w 1531917"/>
              <a:gd name="connsiteY7" fmla="*/ 629392 h 5486400"/>
              <a:gd name="connsiteX8" fmla="*/ 700644 w 1531917"/>
              <a:gd name="connsiteY8" fmla="*/ 795647 h 5486400"/>
              <a:gd name="connsiteX9" fmla="*/ 629392 w 1531917"/>
              <a:gd name="connsiteY9" fmla="*/ 938151 h 5486400"/>
              <a:gd name="connsiteX10" fmla="*/ 534389 w 1531917"/>
              <a:gd name="connsiteY10" fmla="*/ 997527 h 5486400"/>
              <a:gd name="connsiteX11" fmla="*/ 463137 w 1531917"/>
              <a:gd name="connsiteY11" fmla="*/ 1116281 h 5486400"/>
              <a:gd name="connsiteX12" fmla="*/ 439387 w 1531917"/>
              <a:gd name="connsiteY12" fmla="*/ 1294411 h 5486400"/>
              <a:gd name="connsiteX13" fmla="*/ 368135 w 1531917"/>
              <a:gd name="connsiteY13" fmla="*/ 1389413 h 5486400"/>
              <a:gd name="connsiteX14" fmla="*/ 273132 w 1531917"/>
              <a:gd name="connsiteY14" fmla="*/ 1425039 h 5486400"/>
              <a:gd name="connsiteX15" fmla="*/ 166254 w 1531917"/>
              <a:gd name="connsiteY15" fmla="*/ 1496291 h 5486400"/>
              <a:gd name="connsiteX16" fmla="*/ 130628 w 1531917"/>
              <a:gd name="connsiteY16" fmla="*/ 1626920 h 5486400"/>
              <a:gd name="connsiteX17" fmla="*/ 178130 w 1531917"/>
              <a:gd name="connsiteY17" fmla="*/ 1769424 h 5486400"/>
              <a:gd name="connsiteX18" fmla="*/ 83127 w 1531917"/>
              <a:gd name="connsiteY18" fmla="*/ 2173185 h 5486400"/>
              <a:gd name="connsiteX19" fmla="*/ 0 w 1531917"/>
              <a:gd name="connsiteY19" fmla="*/ 2493818 h 5486400"/>
              <a:gd name="connsiteX20" fmla="*/ 0 w 1531917"/>
              <a:gd name="connsiteY20" fmla="*/ 2945081 h 5486400"/>
              <a:gd name="connsiteX21" fmla="*/ 118753 w 1531917"/>
              <a:gd name="connsiteY21" fmla="*/ 3621974 h 5486400"/>
              <a:gd name="connsiteX22" fmla="*/ 403761 w 1531917"/>
              <a:gd name="connsiteY22" fmla="*/ 4405746 h 5486400"/>
              <a:gd name="connsiteX23" fmla="*/ 475013 w 1531917"/>
              <a:gd name="connsiteY23" fmla="*/ 4583875 h 5486400"/>
              <a:gd name="connsiteX24" fmla="*/ 700644 w 1531917"/>
              <a:gd name="connsiteY24" fmla="*/ 4892634 h 5486400"/>
              <a:gd name="connsiteX25" fmla="*/ 855023 w 1531917"/>
              <a:gd name="connsiteY25" fmla="*/ 5415148 h 5486400"/>
              <a:gd name="connsiteX26" fmla="*/ 997527 w 1531917"/>
              <a:gd name="connsiteY26" fmla="*/ 5486400 h 5486400"/>
              <a:gd name="connsiteX27" fmla="*/ 997527 w 1531917"/>
              <a:gd name="connsiteY27" fmla="*/ 5486400 h 5486400"/>
              <a:gd name="connsiteX28" fmla="*/ 1080654 w 1531917"/>
              <a:gd name="connsiteY28" fmla="*/ 5427024 h 5486400"/>
              <a:gd name="connsiteX29" fmla="*/ 1163782 w 1531917"/>
              <a:gd name="connsiteY29" fmla="*/ 5403273 h 5486400"/>
              <a:gd name="connsiteX30" fmla="*/ 1235033 w 1531917"/>
              <a:gd name="connsiteY30" fmla="*/ 5403273 h 5486400"/>
              <a:gd name="connsiteX31" fmla="*/ 1235033 w 1531917"/>
              <a:gd name="connsiteY31" fmla="*/ 5403273 h 5486400"/>
              <a:gd name="connsiteX32" fmla="*/ 1294410 w 1531917"/>
              <a:gd name="connsiteY32" fmla="*/ 5260769 h 5486400"/>
              <a:gd name="connsiteX33" fmla="*/ 1056904 w 1531917"/>
              <a:gd name="connsiteY33" fmla="*/ 5070764 h 5486400"/>
              <a:gd name="connsiteX34" fmla="*/ 748145 w 1531917"/>
              <a:gd name="connsiteY34" fmla="*/ 4085112 h 5486400"/>
              <a:gd name="connsiteX35" fmla="*/ 760020 w 1531917"/>
              <a:gd name="connsiteY35" fmla="*/ 3811979 h 5486400"/>
              <a:gd name="connsiteX36" fmla="*/ 439387 w 1531917"/>
              <a:gd name="connsiteY36" fmla="*/ 3004457 h 5486400"/>
              <a:gd name="connsiteX37" fmla="*/ 546265 w 1531917"/>
              <a:gd name="connsiteY37" fmla="*/ 2743200 h 5486400"/>
              <a:gd name="connsiteX38" fmla="*/ 498763 w 1531917"/>
              <a:gd name="connsiteY38" fmla="*/ 2434442 h 5486400"/>
              <a:gd name="connsiteX39" fmla="*/ 605641 w 1531917"/>
              <a:gd name="connsiteY39" fmla="*/ 2256312 h 5486400"/>
              <a:gd name="connsiteX40" fmla="*/ 795646 w 1531917"/>
              <a:gd name="connsiteY40" fmla="*/ 2078182 h 5486400"/>
              <a:gd name="connsiteX41" fmla="*/ 807522 w 1531917"/>
              <a:gd name="connsiteY41" fmla="*/ 1911927 h 5486400"/>
              <a:gd name="connsiteX42" fmla="*/ 985652 w 1531917"/>
              <a:gd name="connsiteY42" fmla="*/ 1769424 h 5486400"/>
              <a:gd name="connsiteX43" fmla="*/ 1021278 w 1531917"/>
              <a:gd name="connsiteY43" fmla="*/ 1389413 h 5486400"/>
              <a:gd name="connsiteX44" fmla="*/ 1140031 w 1531917"/>
              <a:gd name="connsiteY44" fmla="*/ 1235034 h 5486400"/>
              <a:gd name="connsiteX45" fmla="*/ 1258784 w 1531917"/>
              <a:gd name="connsiteY45" fmla="*/ 1199408 h 5486400"/>
              <a:gd name="connsiteX46" fmla="*/ 1270659 w 1531917"/>
              <a:gd name="connsiteY46" fmla="*/ 1009403 h 5486400"/>
              <a:gd name="connsiteX47" fmla="*/ 1401288 w 1531917"/>
              <a:gd name="connsiteY47" fmla="*/ 938151 h 5486400"/>
              <a:gd name="connsiteX48" fmla="*/ 1531917 w 1531917"/>
              <a:gd name="connsiteY48" fmla="*/ 961901 h 5486400"/>
              <a:gd name="connsiteX49" fmla="*/ 1531917 w 1531917"/>
              <a:gd name="connsiteY49" fmla="*/ 783772 h 5486400"/>
              <a:gd name="connsiteX50" fmla="*/ 1531917 w 1531917"/>
              <a:gd name="connsiteY50" fmla="*/ 783772 h 5486400"/>
              <a:gd name="connsiteX51" fmla="*/ 1365662 w 1531917"/>
              <a:gd name="connsiteY51" fmla="*/ 676894 h 5486400"/>
              <a:gd name="connsiteX52" fmla="*/ 1389413 w 1531917"/>
              <a:gd name="connsiteY52" fmla="*/ 475013 h 5486400"/>
              <a:gd name="connsiteX53" fmla="*/ 1436914 w 1531917"/>
              <a:gd name="connsiteY53" fmla="*/ 261257 h 5486400"/>
              <a:gd name="connsiteX54" fmla="*/ 1484415 w 1531917"/>
              <a:gd name="connsiteY54" fmla="*/ 59377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531917" h="5486400">
                <a:moveTo>
                  <a:pt x="1484415" y="59377"/>
                </a:moveTo>
                <a:lnTo>
                  <a:pt x="1270659" y="0"/>
                </a:lnTo>
                <a:lnTo>
                  <a:pt x="1187532" y="106878"/>
                </a:lnTo>
                <a:lnTo>
                  <a:pt x="1033153" y="154379"/>
                </a:lnTo>
                <a:lnTo>
                  <a:pt x="1009402" y="249382"/>
                </a:lnTo>
                <a:lnTo>
                  <a:pt x="985652" y="403761"/>
                </a:lnTo>
                <a:lnTo>
                  <a:pt x="866898" y="498764"/>
                </a:lnTo>
                <a:lnTo>
                  <a:pt x="724394" y="629392"/>
                </a:lnTo>
                <a:lnTo>
                  <a:pt x="700644" y="795647"/>
                </a:lnTo>
                <a:lnTo>
                  <a:pt x="629392" y="938151"/>
                </a:lnTo>
                <a:lnTo>
                  <a:pt x="534389" y="997527"/>
                </a:lnTo>
                <a:lnTo>
                  <a:pt x="463137" y="1116281"/>
                </a:lnTo>
                <a:lnTo>
                  <a:pt x="439387" y="1294411"/>
                </a:lnTo>
                <a:lnTo>
                  <a:pt x="368135" y="1389413"/>
                </a:lnTo>
                <a:lnTo>
                  <a:pt x="273132" y="1425039"/>
                </a:lnTo>
                <a:lnTo>
                  <a:pt x="166254" y="1496291"/>
                </a:lnTo>
                <a:lnTo>
                  <a:pt x="130628" y="1626920"/>
                </a:lnTo>
                <a:lnTo>
                  <a:pt x="178130" y="1769424"/>
                </a:lnTo>
                <a:lnTo>
                  <a:pt x="83127" y="2173185"/>
                </a:lnTo>
                <a:lnTo>
                  <a:pt x="0" y="2493818"/>
                </a:lnTo>
                <a:lnTo>
                  <a:pt x="0" y="2945081"/>
                </a:lnTo>
                <a:lnTo>
                  <a:pt x="118753" y="3621974"/>
                </a:lnTo>
                <a:lnTo>
                  <a:pt x="403761" y="4405746"/>
                </a:lnTo>
                <a:lnTo>
                  <a:pt x="475013" y="4583875"/>
                </a:lnTo>
                <a:lnTo>
                  <a:pt x="700644" y="4892634"/>
                </a:lnTo>
                <a:lnTo>
                  <a:pt x="855023" y="5415148"/>
                </a:lnTo>
                <a:lnTo>
                  <a:pt x="997527" y="5486400"/>
                </a:lnTo>
                <a:lnTo>
                  <a:pt x="997527" y="5486400"/>
                </a:lnTo>
                <a:lnTo>
                  <a:pt x="1080654" y="5427024"/>
                </a:lnTo>
                <a:lnTo>
                  <a:pt x="1163782" y="5403273"/>
                </a:lnTo>
                <a:lnTo>
                  <a:pt x="1235033" y="5403273"/>
                </a:lnTo>
                <a:lnTo>
                  <a:pt x="1235033" y="5403273"/>
                </a:lnTo>
                <a:lnTo>
                  <a:pt x="1294410" y="5260769"/>
                </a:lnTo>
                <a:lnTo>
                  <a:pt x="1056904" y="5070764"/>
                </a:lnTo>
                <a:lnTo>
                  <a:pt x="748145" y="4085112"/>
                </a:lnTo>
                <a:lnTo>
                  <a:pt x="760020" y="3811979"/>
                </a:lnTo>
                <a:lnTo>
                  <a:pt x="439387" y="3004457"/>
                </a:lnTo>
                <a:lnTo>
                  <a:pt x="546265" y="2743200"/>
                </a:lnTo>
                <a:lnTo>
                  <a:pt x="498763" y="2434442"/>
                </a:lnTo>
                <a:lnTo>
                  <a:pt x="605641" y="2256312"/>
                </a:lnTo>
                <a:lnTo>
                  <a:pt x="795646" y="2078182"/>
                </a:lnTo>
                <a:lnTo>
                  <a:pt x="807522" y="1911927"/>
                </a:lnTo>
                <a:lnTo>
                  <a:pt x="985652" y="1769424"/>
                </a:lnTo>
                <a:lnTo>
                  <a:pt x="1021278" y="1389413"/>
                </a:lnTo>
                <a:lnTo>
                  <a:pt x="1140031" y="1235034"/>
                </a:lnTo>
                <a:lnTo>
                  <a:pt x="1258784" y="1199408"/>
                </a:lnTo>
                <a:lnTo>
                  <a:pt x="1270659" y="1009403"/>
                </a:lnTo>
                <a:lnTo>
                  <a:pt x="1401288" y="938151"/>
                </a:lnTo>
                <a:lnTo>
                  <a:pt x="1531917" y="961901"/>
                </a:lnTo>
                <a:lnTo>
                  <a:pt x="1531917" y="783772"/>
                </a:lnTo>
                <a:lnTo>
                  <a:pt x="1531917" y="783772"/>
                </a:lnTo>
                <a:lnTo>
                  <a:pt x="1365662" y="676894"/>
                </a:lnTo>
                <a:lnTo>
                  <a:pt x="1389413" y="475013"/>
                </a:lnTo>
                <a:lnTo>
                  <a:pt x="1436914" y="261257"/>
                </a:lnTo>
                <a:lnTo>
                  <a:pt x="1484415" y="59377"/>
                </a:lnTo>
                <a:close/>
              </a:path>
            </a:pathLst>
          </a:custGeom>
          <a:solidFill>
            <a:srgbClr val="00B0F0">
              <a:alpha val="83000"/>
            </a:srgbClr>
          </a:solidFill>
          <a:ln>
            <a:solidFill>
              <a:srgbClr val="FF0000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ru-RU"/>
          </a:p>
        </p:txBody>
      </p:sp>
      <p:sp>
        <p:nvSpPr>
          <p:cNvPr id="15" name="Text Box 182"/>
          <p:cNvSpPr txBox="1">
            <a:spLocks noChangeArrowheads="1"/>
          </p:cNvSpPr>
          <p:nvPr/>
        </p:nvSpPr>
        <p:spPr bwMode="auto">
          <a:xfrm>
            <a:off x="4112237" y="2057401"/>
            <a:ext cx="2282223" cy="464139"/>
          </a:xfrm>
          <a:prstGeom prst="rect">
            <a:avLst/>
          </a:prstGeom>
          <a:solidFill>
            <a:srgbClr val="B2B2B2"/>
          </a:solidFill>
          <a:ln>
            <a:noFill/>
          </a:ln>
          <a:extLst/>
        </p:spPr>
        <p:txBody>
          <a:bodyPr wrap="square" lIns="63410" tIns="31705" rIns="63410" bIns="31705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i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База ООО Судоходная Компания Кама</a:t>
            </a:r>
          </a:p>
        </p:txBody>
      </p:sp>
      <p:sp>
        <p:nvSpPr>
          <p:cNvPr id="4" name="Овал 3"/>
          <p:cNvSpPr/>
          <p:nvPr/>
        </p:nvSpPr>
        <p:spPr>
          <a:xfrm>
            <a:off x="4710748" y="2565069"/>
            <a:ext cx="332105" cy="304801"/>
          </a:xfrm>
          <a:prstGeom prst="ellipse">
            <a:avLst/>
          </a:prstGeom>
          <a:solidFill>
            <a:srgbClr val="FF0000"/>
          </a:solidFill>
          <a:ln>
            <a:solidFill>
              <a:srgbClr val="D7D7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ru-RU"/>
          </a:p>
        </p:txBody>
      </p:sp>
      <p:sp>
        <p:nvSpPr>
          <p:cNvPr id="18" name="Text Box 182"/>
          <p:cNvSpPr txBox="1">
            <a:spLocks noChangeArrowheads="1"/>
          </p:cNvSpPr>
          <p:nvPr/>
        </p:nvSpPr>
        <p:spPr bwMode="auto">
          <a:xfrm>
            <a:off x="2676291" y="7927117"/>
            <a:ext cx="1246505" cy="26408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410" tIns="31705" rIns="63410" bIns="31705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Шеланга</a:t>
            </a:r>
          </a:p>
        </p:txBody>
      </p:sp>
    </p:spTree>
    <p:extLst>
      <p:ext uri="{BB962C8B-B14F-4D97-AF65-F5344CB8AC3E}">
        <p14:creationId xmlns:p14="http://schemas.microsoft.com/office/powerpoint/2010/main" val="2288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46433</TotalTime>
  <Words>887</Words>
  <Application>Microsoft Office PowerPoint</Application>
  <PresentationFormat>A3 (297x420 мм)</PresentationFormat>
  <Paragraphs>385</Paragraphs>
  <Slides>12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Поток</vt:lpstr>
      <vt:lpstr>2_Поток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Смоленцева Ольга Владимировна</dc:creator>
  <cp:lastModifiedBy>АРМ 9 (мониторинг)</cp:lastModifiedBy>
  <cp:revision>2793</cp:revision>
  <cp:lastPrinted>2020-06-04T16:57:06Z</cp:lastPrinted>
  <dcterms:created xsi:type="dcterms:W3CDTF">2016-06-03T06:31:21Z</dcterms:created>
  <dcterms:modified xsi:type="dcterms:W3CDTF">2020-12-11T11:02:48Z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